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2"/>
  </p:notesMasterIdLst>
  <p:sldIdLst>
    <p:sldId id="286" r:id="rId2"/>
    <p:sldId id="311" r:id="rId3"/>
    <p:sldId id="343" r:id="rId4"/>
    <p:sldId id="320" r:id="rId5"/>
    <p:sldId id="295" r:id="rId6"/>
    <p:sldId id="284" r:id="rId7"/>
    <p:sldId id="270" r:id="rId8"/>
    <p:sldId id="316" r:id="rId9"/>
    <p:sldId id="349" r:id="rId10"/>
    <p:sldId id="350" r:id="rId11"/>
    <p:sldId id="347" r:id="rId12"/>
    <p:sldId id="326" r:id="rId13"/>
    <p:sldId id="345" r:id="rId14"/>
    <p:sldId id="346" r:id="rId15"/>
    <p:sldId id="344" r:id="rId16"/>
    <p:sldId id="282" r:id="rId17"/>
    <p:sldId id="289" r:id="rId18"/>
    <p:sldId id="324" r:id="rId19"/>
    <p:sldId id="293" r:id="rId20"/>
    <p:sldId id="296" r:id="rId21"/>
    <p:sldId id="351" r:id="rId22"/>
    <p:sldId id="301" r:id="rId23"/>
    <p:sldId id="307" r:id="rId24"/>
    <p:sldId id="325" r:id="rId25"/>
    <p:sldId id="348" r:id="rId26"/>
    <p:sldId id="323" r:id="rId27"/>
    <p:sldId id="315" r:id="rId28"/>
    <p:sldId id="285" r:id="rId29"/>
    <p:sldId id="297" r:id="rId30"/>
    <p:sldId id="292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C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Mittlere Formatvorlage 4 - Akz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Mittlere Formatvorlage 4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4" autoAdjust="0"/>
    <p:restoredTop sz="91466"/>
  </p:normalViewPr>
  <p:slideViewPr>
    <p:cSldViewPr snapToGrid="0">
      <p:cViewPr varScale="1">
        <p:scale>
          <a:sx n="86" d="100"/>
          <a:sy n="86" d="100"/>
        </p:scale>
        <p:origin x="180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C:\Users\Benjamin%20Scheffler\Desktop\Anwendungen\Scheffler\05_Projekt%20Holcim_PSD\Materialien\Results%20Kassel\Packungsdichte\Packungsdichte-%20V21dot2-filler.xlsm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53100417553701"/>
          <c:y val="1.8940351832759501E-2"/>
          <c:w val="0.81889152141303001"/>
          <c:h val="0.76368554627366303"/>
        </c:manualLayout>
      </c:layout>
      <c:scatterChart>
        <c:scatterStyle val="smoothMarker"/>
        <c:varyColors val="0"/>
        <c:ser>
          <c:idx val="3"/>
          <c:order val="0"/>
          <c:tx>
            <c:v>HVKM5 - cum</c:v>
          </c:tx>
          <c:spPr>
            <a:ln w="19050"/>
          </c:spPr>
          <c:marker>
            <c:symbol val="square"/>
            <c:size val="4"/>
            <c:spPr>
              <a:noFill/>
              <a:ln>
                <a:noFill/>
              </a:ln>
            </c:spPr>
          </c:marker>
          <c:dPt>
            <c:idx val="47"/>
            <c:bubble3D val="0"/>
            <c:spPr>
              <a:ln w="19050">
                <a:solidFill>
                  <a:schemeClr val="tx1">
                    <a:lumMod val="95000"/>
                    <a:lumOff val="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99AF-4EF5-8194-FC53C1D1FB45}"/>
              </c:ext>
            </c:extLst>
          </c:dPt>
          <c:xVal>
            <c:numLit>
              <c:formatCode>General</c:formatCode>
              <c:ptCount val="140"/>
              <c:pt idx="0">
                <c:v>4.3900000000000002E-2</c:v>
              </c:pt>
              <c:pt idx="1">
                <c:v>4.81918692988322E-2</c:v>
              </c:pt>
              <c:pt idx="2">
                <c:v>5.2903331811292198E-2</c:v>
              </c:pt>
              <c:pt idx="3">
                <c:v>5.8075408932176401E-2</c:v>
              </c:pt>
              <c:pt idx="4">
                <c:v>6.3753132499673806E-2</c:v>
              </c:pt>
              <c:pt idx="5">
                <c:v>6.9985936875066296E-2</c:v>
              </c:pt>
              <c:pt idx="6">
                <c:v>7.6828089353975407E-2</c:v>
              </c:pt>
              <c:pt idx="7">
                <c:v>8.4339162656623806E-2</c:v>
              </c:pt>
              <c:pt idx="8">
                <c:v>9.25845536109558E-2</c:v>
              </c:pt>
              <c:pt idx="9">
                <c:v>0.101636052544645</c:v>
              </c:pt>
              <c:pt idx="10">
                <c:v>0.11157246834352499</c:v>
              </c:pt>
              <c:pt idx="11">
                <c:v>0.122480314618662</c:v>
              </c:pt>
              <c:pt idx="12">
                <c:v>0.134454562956319</c:v>
              </c:pt>
              <c:pt idx="13">
                <c:v>0.14759946980916999</c:v>
              </c:pt>
              <c:pt idx="14">
                <c:v>0.162029484228256</c:v>
              </c:pt>
              <c:pt idx="15">
                <c:v>0.177870244339073</c:v>
              </c:pt>
              <c:pt idx="16">
                <c:v>0.19525967123781199</c:v>
              </c:pt>
              <c:pt idx="17">
                <c:v>0.21434916983201799</c:v>
              </c:pt>
              <c:pt idx="18">
                <c:v>0.23530494708104299</c:v>
              </c:pt>
              <c:pt idx="19">
                <c:v>0.258309459113856</c:v>
              </c:pt>
              <c:pt idx="20">
                <c:v>0.28356299982385003</c:v>
              </c:pt>
              <c:pt idx="21">
                <c:v>0.31128544477211201</c:v>
              </c:pt>
              <c:pt idx="22">
                <c:v>0.34171816558283602</c:v>
              </c:pt>
              <c:pt idx="23">
                <c:v>0.37512613149896901</c:v>
              </c:pt>
              <c:pt idx="24">
                <c:v>0.41180021639578301</c:v>
              </c:pt>
              <c:pt idx="25">
                <c:v>0.45205973133887001</c:v>
              </c:pt>
              <c:pt idx="26">
                <c:v>0.49625520473685703</c:v>
              </c:pt>
              <c:pt idx="27">
                <c:v>0.54477143429484798</c:v>
              </c:pt>
              <c:pt idx="28">
                <c:v>0.59803083734110896</c:v>
              </c:pt>
              <c:pt idx="29">
                <c:v>0.65649712869735499</c:v>
              </c:pt>
              <c:pt idx="30">
                <c:v>0.72067935811484296</c:v>
              </c:pt>
              <c:pt idx="31">
                <c:v>0.79113634242908404</c:v>
              </c:pt>
              <c:pt idx="32">
                <c:v>0.86848153102274706</c:v>
              </c:pt>
              <c:pt idx="33">
                <c:v>0.95338834695895003</c:v>
              </c:pt>
              <c:pt idx="34">
                <c:v>1.0465960502887339</c:v>
              </c:pt>
              <c:pt idx="35">
                <c:v>1.148916174582886</c:v>
              </c:pt>
              <c:pt idx="36">
                <c:v>1.261239592729219</c:v>
              </c:pt>
              <c:pt idx="37">
                <c:v>1.3845442735152369</c:v>
              </c:pt>
              <c:pt idx="38">
                <c:v>1.5199037965305899</c:v>
              </c:pt>
              <c:pt idx="39">
                <c:v>1.6684966995262209</c:v>
              </c:pt>
              <c:pt idx="40">
                <c:v>1.8316167396150469</c:v>
              </c:pt>
              <c:pt idx="41">
                <c:v>2.010684157655616</c:v>
              </c:pt>
              <c:pt idx="42">
                <c:v>2.2072580438945799</c:v>
              </c:pt>
              <c:pt idx="43">
                <c:v>2.4230499125321998</c:v>
              </c:pt>
              <c:pt idx="44">
                <c:v>2.6599386034008781</c:v>
              </c:pt>
              <c:pt idx="45">
                <c:v>2.9199866405014472</c:v>
              </c:pt>
              <c:pt idx="46">
                <c:v>3.2054581898264658</c:v>
              </c:pt>
              <c:pt idx="47">
                <c:v>3.5188387728243362</c:v>
              </c:pt>
              <c:pt idx="48">
                <c:v>3.8628569071438141</c:v>
              </c:pt>
              <c:pt idx="49">
                <c:v>4.2405078630789488</c:v>
              </c:pt>
              <c:pt idx="50">
                <c:v>4.6550797425551487</c:v>
              </c:pt>
              <c:pt idx="51">
                <c:v>5.1101821077188898</c:v>
              </c:pt>
              <c:pt idx="52">
                <c:v>5.6097774083922509</c:v>
              </c:pt>
              <c:pt idx="53">
                <c:v>6.1582154820223476</c:v>
              </c:pt>
              <c:pt idx="54">
                <c:v>6.7602714265071979</c:v>
              </c:pt>
              <c:pt idx="55">
                <c:v>7.421187175646125</c:v>
              </c:pt>
              <c:pt idx="56">
                <c:v>8.1467171392006357</c:v>
              </c:pt>
              <c:pt idx="57">
                <c:v>8.9431783049410676</c:v>
              </c:pt>
              <c:pt idx="58">
                <c:v>9.8175052389036992</c:v>
              </c:pt>
              <c:pt idx="59">
                <c:v>10.77731046273</c:v>
              </c:pt>
              <c:pt idx="60">
                <c:v>11.83095073377725</c:v>
              </c:pt>
              <c:pt idx="61">
                <c:v>12.987599805082381</c:v>
              </c:pt>
              <c:pt idx="62">
                <c:v>14.257328298680379</c:v>
              </c:pt>
              <c:pt idx="63">
                <c:v>15.651191387711769</c:v>
              </c:pt>
              <c:pt idx="64">
                <c:v>17.18132505074292</c:v>
              </c:pt>
              <c:pt idx="65">
                <c:v>18.861051736358871</c:v>
              </c:pt>
              <c:pt idx="66">
                <c:v>20.704996358020932</c:v>
              </c:pt>
              <c:pt idx="67">
                <c:v>22.72921362912393</c:v>
              </c:pt>
              <c:pt idx="68">
                <c:v>24.95132784692429</c:v>
              </c:pt>
              <c:pt idx="69">
                <c:v>27.390686342398389</c:v>
              </c:pt>
              <c:pt idx="70">
                <c:v>30.06852793207678</c:v>
              </c:pt>
              <c:pt idx="71">
                <c:v>33.008167838517799</c:v>
              </c:pt>
              <c:pt idx="72">
                <c:v>36.235200689470759</c:v>
              </c:pt>
              <c:pt idx="73">
                <c:v>39.777723363187462</c:v>
              </c:pt>
              <c:pt idx="74">
                <c:v>43.666579620132921</c:v>
              </c:pt>
              <c:pt idx="75">
                <c:v>47.935628651036318</c:v>
              </c:pt>
              <c:pt idx="76">
                <c:v>52.622039879455599</c:v>
              </c:pt>
              <c:pt idx="77">
                <c:v>57.766616585618713</c:v>
              </c:pt>
              <c:pt idx="78">
                <c:v>63.414151169245777</c:v>
              </c:pt>
              <c:pt idx="79">
                <c:v>69.613815144525773</c:v>
              </c:pt>
              <c:pt idx="80">
                <c:v>76.419587262825885</c:v>
              </c:pt>
              <c:pt idx="81">
                <c:v>83.890723490679036</c:v>
              </c:pt>
              <c:pt idx="82">
                <c:v>92.092272935017746</c:v>
              </c:pt>
              <c:pt idx="83">
                <c:v>101.0956442076711</c:v>
              </c:pt>
              <c:pt idx="84">
                <c:v>110.97922716030369</c:v>
              </c:pt>
              <c:pt idx="85">
                <c:v>121.82907540306979</c:v>
              </c:pt>
              <c:pt idx="86">
                <c:v>133.7396555494833</c:v>
              </c:pt>
              <c:pt idx="87">
                <c:v>146.8146697109691</c:v>
              </c:pt>
              <c:pt idx="88">
                <c:v>161.16795840232911</c:v>
              </c:pt>
              <c:pt idx="89">
                <c:v>176.92449171946859</c:v>
              </c:pt>
              <c:pt idx="90">
                <c:v>194.22145741929299</c:v>
              </c:pt>
              <c:pt idx="91">
                <c:v>213.20945537538211</c:v>
              </c:pt>
              <c:pt idx="92">
                <c:v>234.0538088092396</c:v>
              </c:pt>
              <c:pt idx="93">
                <c:v>256.93600371363863</c:v>
              </c:pt>
              <c:pt idx="94">
                <c:v>282.055269000728</c:v>
              </c:pt>
              <c:pt idx="95">
                <c:v>309.63031113280289</c:v>
              </c:pt>
              <c:pt idx="96">
                <c:v>339.90121833869671</c:v>
              </c:pt>
              <c:pt idx="97">
                <c:v>373.13155099526921</c:v>
              </c:pt>
              <c:pt idx="98">
                <c:v>409.61063637436382</c:v>
              </c:pt>
              <c:pt idx="99">
                <c:v>449.65608773496211</c:v>
              </c:pt>
              <c:pt idx="100">
                <c:v>493.61656969356568</c:v>
              </c:pt>
              <c:pt idx="101">
                <c:v>541.87483395011975</c:v>
              </c:pt>
              <c:pt idx="102">
                <c:v>594.85105180069581</c:v>
              </c:pt>
              <c:pt idx="103">
                <c:v>653.00647245221023</c:v>
              </c:pt>
              <c:pt idx="104">
                <c:v>716.84743899107957</c:v>
              </c:pt>
              <c:pt idx="105">
                <c:v>786.92979697177077</c:v>
              </c:pt>
              <c:pt idx="106">
                <c:v>863.86373400957098</c:v>
              </c:pt>
              <c:pt idx="107">
                <c:v>948.31909251458808</c:v>
              </c:pt>
              <c:pt idx="108">
                <c:v>1041.031201823467</c:v>
              </c:pt>
              <c:pt idx="109">
                <c:v>1142.807280507581</c:v>
              </c:pt>
              <c:pt idx="110">
                <c:v>1254.5334646008021</c:v>
              </c:pt>
              <c:pt idx="111">
                <c:v>1377.182522939705</c:v>
              </c:pt>
              <c:pt idx="112">
                <c:v>1511.8223267914871</c:v>
              </c:pt>
              <c:pt idx="113">
                <c:v>1659.6251475123411</c:v>
              </c:pt>
              <c:pt idx="114">
                <c:v>1821.8778631883811</c:v>
              </c:pt>
              <c:pt idx="115">
                <c:v>1999.993163125517</c:v>
              </c:pt>
              <c:pt idx="116">
                <c:v>2195.5218477426652</c:v>
              </c:pt>
              <c:pt idx="117">
                <c:v>2410.1663309600258</c:v>
              </c:pt>
              <c:pt idx="118">
                <c:v>2645.7954626440001</c:v>
              </c:pt>
              <c:pt idx="119">
                <c:v>2904.4608001636188</c:v>
              </c:pt>
              <c:pt idx="120">
                <c:v>3188.4144707304522</c:v>
              </c:pt>
              <c:pt idx="121">
                <c:v>3500.1287800443538</c:v>
              </c:pt>
              <c:pt idx="122">
                <c:v>3842.317737972176</c:v>
              </c:pt>
              <c:pt idx="123">
                <c:v>4217.96068867744</c:v>
              </c:pt>
              <c:pt idx="124">
                <c:v>4630.3282509420369</c:v>
              </c:pt>
              <c:pt idx="125">
                <c:v>5083.0107945350546</c:v>
              </c:pt>
              <c:pt idx="126">
                <c:v>5579.9497005646144</c:v>
              </c:pt>
              <c:pt idx="127">
                <c:v>6125.4716779878736</c:v>
              </c:pt>
              <c:pt idx="128">
                <c:v>6724.3264350635554</c:v>
              </c:pt>
              <c:pt idx="129">
                <c:v>7381.7280337417978</c:v>
              </c:pt>
              <c:pt idx="130">
                <c:v>8103.4002870526247</c:v>
              </c:pt>
              <c:pt idx="131">
                <c:v>8895.6265947553366</c:v>
              </c:pt>
              <c:pt idx="132">
                <c:v>9765.3046511540997</c:v>
              </c:pt>
              <c:pt idx="133">
                <c:v>10720.006501405391</c:v>
              </c:pt>
              <c:pt idx="134">
                <c:v>11768.04446921093</c:v>
              </c:pt>
              <c:pt idx="135">
                <c:v>12918.54352991021</c:v>
              </c:pt>
              <c:pt idx="136">
                <c:v>14181.52075910494</c:v>
              </c:pt>
              <c:pt idx="137">
                <c:v>15567.97254855264</c:v>
              </c:pt>
              <c:pt idx="138">
                <c:v>17089.970348693761</c:v>
              </c:pt>
              <c:pt idx="139">
                <c:v>18760.765771416111</c:v>
              </c:pt>
            </c:numLit>
          </c:xVal>
          <c:yVal>
            <c:numLit>
              <c:formatCode>General</c:formatCode>
              <c:ptCount val="140"/>
              <c:pt idx="0">
                <c:v>3.2498860220876399E-3</c:v>
              </c:pt>
              <c:pt idx="1">
                <c:v>7.7992979113103702E-3</c:v>
              </c:pt>
              <c:pt idx="2">
                <c:v>1.5530401819576699E-2</c:v>
              </c:pt>
              <c:pt idx="3">
                <c:v>3.1999944150755799E-2</c:v>
              </c:pt>
              <c:pt idx="4">
                <c:v>6.6112325281853401E-2</c:v>
              </c:pt>
              <c:pt idx="5">
                <c:v>0.12648264530071199</c:v>
              </c:pt>
              <c:pt idx="6">
                <c:v>0.21237140863878601</c:v>
              </c:pt>
              <c:pt idx="7">
                <c:v>0.321983449695807</c:v>
              </c:pt>
              <c:pt idx="8">
                <c:v>0.45532718588976401</c:v>
              </c:pt>
              <c:pt idx="9">
                <c:v>0.61471398135725297</c:v>
              </c:pt>
              <c:pt idx="10">
                <c:v>0.79978874297688296</c:v>
              </c:pt>
              <c:pt idx="11">
                <c:v>1.0083999667083039</c:v>
              </c:pt>
              <c:pt idx="12">
                <c:v>1.241981272431556</c:v>
              </c:pt>
              <c:pt idx="13">
                <c:v>1.4987630804519301</c:v>
              </c:pt>
              <c:pt idx="14">
                <c:v>1.7786775665307319</c:v>
              </c:pt>
              <c:pt idx="15">
                <c:v>2.0811969617976551</c:v>
              </c:pt>
              <c:pt idx="16">
                <c:v>2.408756822334023</c:v>
              </c:pt>
              <c:pt idx="17">
                <c:v>2.761656539884914</c:v>
              </c:pt>
              <c:pt idx="18">
                <c:v>3.1401936123043921</c:v>
              </c:pt>
              <c:pt idx="19">
                <c:v>3.544275383453634</c:v>
              </c:pt>
              <c:pt idx="20">
                <c:v>3.975581454459022</c:v>
              </c:pt>
              <c:pt idx="21">
                <c:v>4.4354143426279506</c:v>
              </c:pt>
              <c:pt idx="22">
                <c:v>4.9244727146116496</c:v>
              </c:pt>
              <c:pt idx="23">
                <c:v>5.4440860221665357</c:v>
              </c:pt>
              <c:pt idx="24">
                <c:v>5.9946217640938064</c:v>
              </c:pt>
              <c:pt idx="25">
                <c:v>6.5788233605235318</c:v>
              </c:pt>
              <c:pt idx="26">
                <c:v>7.198343536590885</c:v>
              </c:pt>
              <c:pt idx="27">
                <c:v>7.8547856061173453</c:v>
              </c:pt>
              <c:pt idx="28">
                <c:v>8.549350498023685</c:v>
              </c:pt>
              <c:pt idx="29">
                <c:v>9.2852655357148084</c:v>
              </c:pt>
              <c:pt idx="30">
                <c:v>10.064925414905399</c:v>
              </c:pt>
              <c:pt idx="31">
                <c:v>10.891490644972681</c:v>
              </c:pt>
              <c:pt idx="32">
                <c:v>11.76653627811241</c:v>
              </c:pt>
              <c:pt idx="33">
                <c:v>12.69392983085293</c:v>
              </c:pt>
              <c:pt idx="34">
                <c:v>13.67683943687015</c:v>
              </c:pt>
              <c:pt idx="35">
                <c:v>14.719341261691291</c:v>
              </c:pt>
              <c:pt idx="36">
                <c:v>15.823677245712799</c:v>
              </c:pt>
              <c:pt idx="37">
                <c:v>16.992349245874351</c:v>
              </c:pt>
              <c:pt idx="38">
                <c:v>18.227399573547189</c:v>
              </c:pt>
              <c:pt idx="39">
                <c:v>19.53124661716565</c:v>
              </c:pt>
              <c:pt idx="40">
                <c:v>20.904944500296629</c:v>
              </c:pt>
              <c:pt idx="41">
                <c:v>22.348414845042171</c:v>
              </c:pt>
              <c:pt idx="42">
                <c:v>23.863463056418141</c:v>
              </c:pt>
              <c:pt idx="43">
                <c:v>25.449147267937001</c:v>
              </c:pt>
              <c:pt idx="44">
                <c:v>27.107195419258701</c:v>
              </c:pt>
              <c:pt idx="45">
                <c:v>28.83914118760374</c:v>
              </c:pt>
              <c:pt idx="46">
                <c:v>30.649347310196479</c:v>
              </c:pt>
              <c:pt idx="47">
                <c:v>32.541467559474981</c:v>
              </c:pt>
              <c:pt idx="48">
                <c:v>34.52305668090608</c:v>
              </c:pt>
              <c:pt idx="49">
                <c:v>36.601649994858732</c:v>
              </c:pt>
              <c:pt idx="50">
                <c:v>38.786952986936363</c:v>
              </c:pt>
              <c:pt idx="51">
                <c:v>41.089103864239341</c:v>
              </c:pt>
              <c:pt idx="52">
                <c:v>43.518265311950337</c:v>
              </c:pt>
              <c:pt idx="53">
                <c:v>46.08480617612387</c:v>
              </c:pt>
              <c:pt idx="54">
                <c:v>48.797345023651211</c:v>
              </c:pt>
              <c:pt idx="55">
                <c:v>51.664819300090073</c:v>
              </c:pt>
              <c:pt idx="56">
                <c:v>54.694357827604577</c:v>
              </c:pt>
              <c:pt idx="57">
                <c:v>57.891551411474367</c:v>
              </c:pt>
              <c:pt idx="58">
                <c:v>61.259221480615913</c:v>
              </c:pt>
              <c:pt idx="59">
                <c:v>64.793235415172873</c:v>
              </c:pt>
              <c:pt idx="60">
                <c:v>68.474477477856539</c:v>
              </c:pt>
              <c:pt idx="61">
                <c:v>72.275289706859752</c:v>
              </c:pt>
              <c:pt idx="62">
                <c:v>76.153051723082299</c:v>
              </c:pt>
              <c:pt idx="63">
                <c:v>80.0365193287426</c:v>
              </c:pt>
              <c:pt idx="64">
                <c:v>83.840444601205903</c:v>
              </c:pt>
              <c:pt idx="65">
                <c:v>87.448426666410114</c:v>
              </c:pt>
              <c:pt idx="66">
                <c:v>90.726017185637573</c:v>
              </c:pt>
              <c:pt idx="67">
                <c:v>93.537849312912783</c:v>
              </c:pt>
              <c:pt idx="68">
                <c:v>95.780429687209775</c:v>
              </c:pt>
              <c:pt idx="69">
                <c:v>97.414956721349881</c:v>
              </c:pt>
              <c:pt idx="70">
                <c:v>98.487062856151098</c:v>
              </c:pt>
              <c:pt idx="71">
                <c:v>99.111236991418053</c:v>
              </c:pt>
              <c:pt idx="72">
                <c:v>99.441342366691629</c:v>
              </c:pt>
              <c:pt idx="73">
                <c:v>99.617454716300671</c:v>
              </c:pt>
              <c:pt idx="74">
                <c:v>99.729746331555702</c:v>
              </c:pt>
              <c:pt idx="75">
                <c:v>99.822649974819882</c:v>
              </c:pt>
              <c:pt idx="76">
                <c:v>99.905553492699383</c:v>
              </c:pt>
              <c:pt idx="77">
                <c:v>99.964795541345197</c:v>
              </c:pt>
              <c:pt idx="78">
                <c:v>99.993092650307403</c:v>
              </c:pt>
              <c:pt idx="79">
                <c:v>99.999408798049544</c:v>
              </c:pt>
              <c:pt idx="80">
                <c:v>99.999999964159102</c:v>
              </c:pt>
              <c:pt idx="81">
                <c:v>100</c:v>
              </c:pt>
              <c:pt idx="82">
                <c:v>100</c:v>
              </c:pt>
              <c:pt idx="83">
                <c:v>100</c:v>
              </c:pt>
              <c:pt idx="84">
                <c:v>100</c:v>
              </c:pt>
              <c:pt idx="85">
                <c:v>100</c:v>
              </c:pt>
              <c:pt idx="86">
                <c:v>100</c:v>
              </c:pt>
              <c:pt idx="87">
                <c:v>100</c:v>
              </c:pt>
              <c:pt idx="88">
                <c:v>100</c:v>
              </c:pt>
              <c:pt idx="89">
                <c:v>100</c:v>
              </c:pt>
              <c:pt idx="90">
                <c:v>100</c:v>
              </c:pt>
              <c:pt idx="91">
                <c:v>100</c:v>
              </c:pt>
              <c:pt idx="92">
                <c:v>100</c:v>
              </c:pt>
              <c:pt idx="93">
                <c:v>100</c:v>
              </c:pt>
              <c:pt idx="94">
                <c:v>100</c:v>
              </c:pt>
              <c:pt idx="95">
                <c:v>100</c:v>
              </c:pt>
              <c:pt idx="96">
                <c:v>100</c:v>
              </c:pt>
              <c:pt idx="97">
                <c:v>100</c:v>
              </c:pt>
              <c:pt idx="98">
                <c:v>100</c:v>
              </c:pt>
              <c:pt idx="99">
                <c:v>100</c:v>
              </c:pt>
              <c:pt idx="100">
                <c:v>100</c:v>
              </c:pt>
              <c:pt idx="101">
                <c:v>100</c:v>
              </c:pt>
              <c:pt idx="102">
                <c:v>100</c:v>
              </c:pt>
              <c:pt idx="103">
                <c:v>100</c:v>
              </c:pt>
              <c:pt idx="104">
                <c:v>100</c:v>
              </c:pt>
              <c:pt idx="105">
                <c:v>100</c:v>
              </c:pt>
              <c:pt idx="106">
                <c:v>100</c:v>
              </c:pt>
              <c:pt idx="107">
                <c:v>100</c:v>
              </c:pt>
              <c:pt idx="108">
                <c:v>100</c:v>
              </c:pt>
              <c:pt idx="109">
                <c:v>100</c:v>
              </c:pt>
              <c:pt idx="110">
                <c:v>100</c:v>
              </c:pt>
              <c:pt idx="111">
                <c:v>100</c:v>
              </c:pt>
              <c:pt idx="112">
                <c:v>100</c:v>
              </c:pt>
              <c:pt idx="113">
                <c:v>100</c:v>
              </c:pt>
              <c:pt idx="114">
                <c:v>100</c:v>
              </c:pt>
              <c:pt idx="115">
                <c:v>100</c:v>
              </c:pt>
              <c:pt idx="116">
                <c:v>100</c:v>
              </c:pt>
              <c:pt idx="117">
                <c:v>100</c:v>
              </c:pt>
              <c:pt idx="118">
                <c:v>100</c:v>
              </c:pt>
              <c:pt idx="119">
                <c:v>100</c:v>
              </c:pt>
              <c:pt idx="120">
                <c:v>100</c:v>
              </c:pt>
              <c:pt idx="121">
                <c:v>100</c:v>
              </c:pt>
              <c:pt idx="122">
                <c:v>100</c:v>
              </c:pt>
              <c:pt idx="123">
                <c:v>100</c:v>
              </c:pt>
              <c:pt idx="124">
                <c:v>100</c:v>
              </c:pt>
              <c:pt idx="125">
                <c:v>100</c:v>
              </c:pt>
              <c:pt idx="126">
                <c:v>100</c:v>
              </c:pt>
              <c:pt idx="127">
                <c:v>100</c:v>
              </c:pt>
              <c:pt idx="128">
                <c:v>100</c:v>
              </c:pt>
              <c:pt idx="129">
                <c:v>100</c:v>
              </c:pt>
              <c:pt idx="130">
                <c:v>100</c:v>
              </c:pt>
              <c:pt idx="131">
                <c:v>100</c:v>
              </c:pt>
              <c:pt idx="132">
                <c:v>100</c:v>
              </c:pt>
              <c:pt idx="133">
                <c:v>100</c:v>
              </c:pt>
              <c:pt idx="134">
                <c:v>100</c:v>
              </c:pt>
              <c:pt idx="135">
                <c:v>100</c:v>
              </c:pt>
              <c:pt idx="136">
                <c:v>100</c:v>
              </c:pt>
              <c:pt idx="137">
                <c:v>100</c:v>
              </c:pt>
              <c:pt idx="138">
                <c:v>100</c:v>
              </c:pt>
              <c:pt idx="139">
                <c:v>100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2-99AF-4EF5-8194-FC53C1D1FB45}"/>
            </c:ext>
          </c:extLst>
        </c:ser>
        <c:ser>
          <c:idx val="5"/>
          <c:order val="1"/>
          <c:tx>
            <c:v>HBHSG - cum</c:v>
          </c:tx>
          <c:spPr>
            <a:ln w="19050">
              <a:solidFill>
                <a:srgbClr val="004594"/>
              </a:solidFill>
            </a:ln>
          </c:spPr>
          <c:marker>
            <c:symbol val="square"/>
            <c:size val="4"/>
            <c:spPr>
              <a:noFill/>
              <a:ln>
                <a:noFill/>
              </a:ln>
            </c:spPr>
          </c:marker>
          <c:xVal>
            <c:numLit>
              <c:formatCode>General</c:formatCode>
              <c:ptCount val="140"/>
              <c:pt idx="0">
                <c:v>4.3900000000000002E-2</c:v>
              </c:pt>
              <c:pt idx="1">
                <c:v>4.81918692988322E-2</c:v>
              </c:pt>
              <c:pt idx="2">
                <c:v>5.2903331811292198E-2</c:v>
              </c:pt>
              <c:pt idx="3">
                <c:v>5.8075408932176401E-2</c:v>
              </c:pt>
              <c:pt idx="4">
                <c:v>6.3753132499673806E-2</c:v>
              </c:pt>
              <c:pt idx="5">
                <c:v>6.9985936875066296E-2</c:v>
              </c:pt>
              <c:pt idx="6">
                <c:v>7.6828089353975407E-2</c:v>
              </c:pt>
              <c:pt idx="7">
                <c:v>8.4339162656623806E-2</c:v>
              </c:pt>
              <c:pt idx="8">
                <c:v>9.25845536109558E-2</c:v>
              </c:pt>
              <c:pt idx="9">
                <c:v>0.101636052544645</c:v>
              </c:pt>
              <c:pt idx="10">
                <c:v>0.11157246834352499</c:v>
              </c:pt>
              <c:pt idx="11">
                <c:v>0.122480314618662</c:v>
              </c:pt>
              <c:pt idx="12">
                <c:v>0.134454562956319</c:v>
              </c:pt>
              <c:pt idx="13">
                <c:v>0.14759946980916999</c:v>
              </c:pt>
              <c:pt idx="14">
                <c:v>0.162029484228256</c:v>
              </c:pt>
              <c:pt idx="15">
                <c:v>0.177870244339073</c:v>
              </c:pt>
              <c:pt idx="16">
                <c:v>0.19525967123781199</c:v>
              </c:pt>
              <c:pt idx="17">
                <c:v>0.21434916983201799</c:v>
              </c:pt>
              <c:pt idx="18">
                <c:v>0.23530494708104299</c:v>
              </c:pt>
              <c:pt idx="19">
                <c:v>0.258309459113856</c:v>
              </c:pt>
              <c:pt idx="20">
                <c:v>0.28356299982385003</c:v>
              </c:pt>
              <c:pt idx="21">
                <c:v>0.31128544477211201</c:v>
              </c:pt>
              <c:pt idx="22">
                <c:v>0.34171816558283602</c:v>
              </c:pt>
              <c:pt idx="23">
                <c:v>0.37512613149896901</c:v>
              </c:pt>
              <c:pt idx="24">
                <c:v>0.41180021639578301</c:v>
              </c:pt>
              <c:pt idx="25">
                <c:v>0.45205973133887001</c:v>
              </c:pt>
              <c:pt idx="26">
                <c:v>0.49625520473685703</c:v>
              </c:pt>
              <c:pt idx="27">
                <c:v>0.54477143429484798</c:v>
              </c:pt>
              <c:pt idx="28">
                <c:v>0.59803083734110896</c:v>
              </c:pt>
              <c:pt idx="29">
                <c:v>0.65649712869735499</c:v>
              </c:pt>
              <c:pt idx="30">
                <c:v>0.72067935811484296</c:v>
              </c:pt>
              <c:pt idx="31">
                <c:v>0.79113634242908404</c:v>
              </c:pt>
              <c:pt idx="32">
                <c:v>0.86848153102274706</c:v>
              </c:pt>
              <c:pt idx="33">
                <c:v>0.95338834695895003</c:v>
              </c:pt>
              <c:pt idx="34">
                <c:v>1.0465960502887339</c:v>
              </c:pt>
              <c:pt idx="35">
                <c:v>1.148916174582886</c:v>
              </c:pt>
              <c:pt idx="36">
                <c:v>1.261239592729219</c:v>
              </c:pt>
              <c:pt idx="37">
                <c:v>1.3845442735152369</c:v>
              </c:pt>
              <c:pt idx="38">
                <c:v>1.5199037965305899</c:v>
              </c:pt>
              <c:pt idx="39">
                <c:v>1.6684966995262209</c:v>
              </c:pt>
              <c:pt idx="40">
                <c:v>1.8316167396150469</c:v>
              </c:pt>
              <c:pt idx="41">
                <c:v>2.010684157655616</c:v>
              </c:pt>
              <c:pt idx="42">
                <c:v>2.2072580438945799</c:v>
              </c:pt>
              <c:pt idx="43">
                <c:v>2.4230499125321998</c:v>
              </c:pt>
              <c:pt idx="44">
                <c:v>2.6599386034008781</c:v>
              </c:pt>
              <c:pt idx="45">
                <c:v>2.9199866405014472</c:v>
              </c:pt>
              <c:pt idx="46">
                <c:v>3.2054581898264658</c:v>
              </c:pt>
              <c:pt idx="47">
                <c:v>3.5188387728243362</c:v>
              </c:pt>
              <c:pt idx="48">
                <c:v>3.8628569071438141</c:v>
              </c:pt>
              <c:pt idx="49">
                <c:v>4.2405078630789488</c:v>
              </c:pt>
              <c:pt idx="50">
                <c:v>4.6550797425551487</c:v>
              </c:pt>
              <c:pt idx="51">
                <c:v>5.1101821077188898</c:v>
              </c:pt>
              <c:pt idx="52">
                <c:v>5.6097774083922509</c:v>
              </c:pt>
              <c:pt idx="53">
                <c:v>6.1582154820223476</c:v>
              </c:pt>
              <c:pt idx="54">
                <c:v>6.7602714265071979</c:v>
              </c:pt>
              <c:pt idx="55">
                <c:v>7.421187175646125</c:v>
              </c:pt>
              <c:pt idx="56">
                <c:v>8.1467171392006357</c:v>
              </c:pt>
              <c:pt idx="57">
                <c:v>8.9431783049410676</c:v>
              </c:pt>
              <c:pt idx="58">
                <c:v>9.8175052389036992</c:v>
              </c:pt>
              <c:pt idx="59">
                <c:v>10.77731046273</c:v>
              </c:pt>
              <c:pt idx="60">
                <c:v>11.83095073377725</c:v>
              </c:pt>
              <c:pt idx="61">
                <c:v>12.987599805082381</c:v>
              </c:pt>
              <c:pt idx="62">
                <c:v>14.257328298680379</c:v>
              </c:pt>
              <c:pt idx="63">
                <c:v>15.651191387711769</c:v>
              </c:pt>
              <c:pt idx="64">
                <c:v>17.18132505074292</c:v>
              </c:pt>
              <c:pt idx="65">
                <c:v>18.861051736358871</c:v>
              </c:pt>
              <c:pt idx="66">
                <c:v>20.704996358020932</c:v>
              </c:pt>
              <c:pt idx="67">
                <c:v>22.72921362912393</c:v>
              </c:pt>
              <c:pt idx="68">
                <c:v>24.95132784692429</c:v>
              </c:pt>
              <c:pt idx="69">
                <c:v>27.390686342398389</c:v>
              </c:pt>
              <c:pt idx="70">
                <c:v>30.06852793207678</c:v>
              </c:pt>
              <c:pt idx="71">
                <c:v>33.008167838517799</c:v>
              </c:pt>
              <c:pt idx="72">
                <c:v>36.235200689470759</c:v>
              </c:pt>
              <c:pt idx="73">
                <c:v>39.777723363187462</c:v>
              </c:pt>
              <c:pt idx="74">
                <c:v>43.666579620132921</c:v>
              </c:pt>
              <c:pt idx="75">
                <c:v>47.935628651036318</c:v>
              </c:pt>
              <c:pt idx="76">
                <c:v>52.622039879455599</c:v>
              </c:pt>
              <c:pt idx="77">
                <c:v>57.766616585618713</c:v>
              </c:pt>
              <c:pt idx="78">
                <c:v>63.414151169245777</c:v>
              </c:pt>
              <c:pt idx="79">
                <c:v>69.613815144525773</c:v>
              </c:pt>
              <c:pt idx="80">
                <c:v>76.419587262825885</c:v>
              </c:pt>
              <c:pt idx="81">
                <c:v>83.890723490679036</c:v>
              </c:pt>
              <c:pt idx="82">
                <c:v>92.092272935017746</c:v>
              </c:pt>
              <c:pt idx="83">
                <c:v>101.0956442076711</c:v>
              </c:pt>
              <c:pt idx="84">
                <c:v>110.97922716030369</c:v>
              </c:pt>
              <c:pt idx="85">
                <c:v>121.82907540306979</c:v>
              </c:pt>
              <c:pt idx="86">
                <c:v>133.7396555494833</c:v>
              </c:pt>
              <c:pt idx="87">
                <c:v>146.8146697109691</c:v>
              </c:pt>
              <c:pt idx="88">
                <c:v>161.16795840232911</c:v>
              </c:pt>
              <c:pt idx="89">
                <c:v>176.92449171946859</c:v>
              </c:pt>
              <c:pt idx="90">
                <c:v>194.22145741929299</c:v>
              </c:pt>
              <c:pt idx="91">
                <c:v>213.20945537538211</c:v>
              </c:pt>
              <c:pt idx="92">
                <c:v>234.0538088092396</c:v>
              </c:pt>
              <c:pt idx="93">
                <c:v>256.93600371363863</c:v>
              </c:pt>
              <c:pt idx="94">
                <c:v>282.055269000728</c:v>
              </c:pt>
              <c:pt idx="95">
                <c:v>309.63031113280289</c:v>
              </c:pt>
              <c:pt idx="96">
                <c:v>339.90121833869671</c:v>
              </c:pt>
              <c:pt idx="97">
                <c:v>373.13155099526921</c:v>
              </c:pt>
              <c:pt idx="98">
                <c:v>409.61063637436382</c:v>
              </c:pt>
              <c:pt idx="99">
                <c:v>449.65608773496211</c:v>
              </c:pt>
              <c:pt idx="100">
                <c:v>493.61656969356568</c:v>
              </c:pt>
              <c:pt idx="101">
                <c:v>541.87483395011975</c:v>
              </c:pt>
              <c:pt idx="102">
                <c:v>594.85105180069581</c:v>
              </c:pt>
              <c:pt idx="103">
                <c:v>653.00647245221023</c:v>
              </c:pt>
              <c:pt idx="104">
                <c:v>716.84743899107957</c:v>
              </c:pt>
              <c:pt idx="105">
                <c:v>786.92979697177077</c:v>
              </c:pt>
              <c:pt idx="106">
                <c:v>863.86373400957098</c:v>
              </c:pt>
              <c:pt idx="107">
                <c:v>948.31909251458808</c:v>
              </c:pt>
              <c:pt idx="108">
                <c:v>1041.031201823467</c:v>
              </c:pt>
              <c:pt idx="109">
                <c:v>1142.807280507581</c:v>
              </c:pt>
              <c:pt idx="110">
                <c:v>1254.5334646008021</c:v>
              </c:pt>
              <c:pt idx="111">
                <c:v>1377.182522939705</c:v>
              </c:pt>
              <c:pt idx="112">
                <c:v>1511.8223267914871</c:v>
              </c:pt>
              <c:pt idx="113">
                <c:v>1659.6251475123411</c:v>
              </c:pt>
              <c:pt idx="114">
                <c:v>1821.8778631883811</c:v>
              </c:pt>
              <c:pt idx="115">
                <c:v>1999.993163125517</c:v>
              </c:pt>
              <c:pt idx="116">
                <c:v>2195.5218477426652</c:v>
              </c:pt>
              <c:pt idx="117">
                <c:v>2410.1663309600258</c:v>
              </c:pt>
              <c:pt idx="118">
                <c:v>2645.7954626440001</c:v>
              </c:pt>
              <c:pt idx="119">
                <c:v>2904.4608001636188</c:v>
              </c:pt>
              <c:pt idx="120">
                <c:v>3188.4144707304522</c:v>
              </c:pt>
              <c:pt idx="121">
                <c:v>3500.1287800443538</c:v>
              </c:pt>
              <c:pt idx="122">
                <c:v>3842.317737972176</c:v>
              </c:pt>
              <c:pt idx="123">
                <c:v>4217.96068867744</c:v>
              </c:pt>
              <c:pt idx="124">
                <c:v>4630.3282509420369</c:v>
              </c:pt>
              <c:pt idx="125">
                <c:v>5083.0107945350546</c:v>
              </c:pt>
              <c:pt idx="126">
                <c:v>5579.9497005646144</c:v>
              </c:pt>
              <c:pt idx="127">
                <c:v>6125.4716779878736</c:v>
              </c:pt>
              <c:pt idx="128">
                <c:v>6724.3264350635554</c:v>
              </c:pt>
              <c:pt idx="129">
                <c:v>7381.7280337417978</c:v>
              </c:pt>
              <c:pt idx="130">
                <c:v>8103.4002870526247</c:v>
              </c:pt>
              <c:pt idx="131">
                <c:v>8895.6265947553366</c:v>
              </c:pt>
              <c:pt idx="132">
                <c:v>9765.3046511540997</c:v>
              </c:pt>
              <c:pt idx="133">
                <c:v>10720.006501405391</c:v>
              </c:pt>
              <c:pt idx="134">
                <c:v>11768.04446921093</c:v>
              </c:pt>
              <c:pt idx="135">
                <c:v>12918.54352991021</c:v>
              </c:pt>
              <c:pt idx="136">
                <c:v>14181.52075910494</c:v>
              </c:pt>
              <c:pt idx="137">
                <c:v>15567.97254855264</c:v>
              </c:pt>
              <c:pt idx="138">
                <c:v>17089.970348693761</c:v>
              </c:pt>
              <c:pt idx="139">
                <c:v>18760.765771416111</c:v>
              </c:pt>
            </c:numLit>
          </c:xVal>
          <c:yVal>
            <c:numLit>
              <c:formatCode>General</c:formatCode>
              <c:ptCount val="140"/>
              <c:pt idx="0">
                <c:v>3.4390111352710398E-4</c:v>
              </c:pt>
              <c:pt idx="1">
                <c:v>8.7649260476689703E-4</c:v>
              </c:pt>
              <c:pt idx="2">
                <c:v>1.8506538000840299E-3</c:v>
              </c:pt>
              <c:pt idx="3">
                <c:v>3.9074029528161002E-3</c:v>
              </c:pt>
              <c:pt idx="4">
                <c:v>8.0637420858850999E-3</c:v>
              </c:pt>
              <c:pt idx="5">
                <c:v>1.55038440851974E-2</c:v>
              </c:pt>
              <c:pt idx="6">
                <c:v>2.6731758501618099E-2</c:v>
              </c:pt>
              <c:pt idx="7">
                <c:v>4.2049246202641603E-2</c:v>
              </c:pt>
              <c:pt idx="8">
                <c:v>6.18555978934189E-2</c:v>
              </c:pt>
              <c:pt idx="9">
                <c:v>8.7217567664740897E-2</c:v>
              </c:pt>
              <c:pt idx="10">
                <c:v>0.11882392318052599</c:v>
              </c:pt>
              <c:pt idx="11">
                <c:v>0.156982893617191</c:v>
              </c:pt>
              <c:pt idx="12">
                <c:v>0.20194489913922101</c:v>
              </c:pt>
              <c:pt idx="13">
                <c:v>0.254948300394016</c:v>
              </c:pt>
              <c:pt idx="14">
                <c:v>0.31715763988221302</c:v>
              </c:pt>
              <c:pt idx="15">
                <c:v>0.389858430703443</c:v>
              </c:pt>
              <c:pt idx="16">
                <c:v>0.473678938701178</c:v>
              </c:pt>
              <c:pt idx="17">
                <c:v>0.57045774710573705</c:v>
              </c:pt>
              <c:pt idx="18">
                <c:v>0.68183431550983298</c:v>
              </c:pt>
              <c:pt idx="19">
                <c:v>0.80957213929939797</c:v>
              </c:pt>
              <c:pt idx="20">
                <c:v>0.95498881455089002</c:v>
              </c:pt>
              <c:pt idx="21">
                <c:v>1.1201151296266101</c:v>
              </c:pt>
              <c:pt idx="22">
                <c:v>1.3069385141452761</c:v>
              </c:pt>
              <c:pt idx="23">
                <c:v>1.5178974083453951</c:v>
              </c:pt>
              <c:pt idx="24">
                <c:v>1.75466056346597</c:v>
              </c:pt>
              <c:pt idx="25">
                <c:v>2.019552638492883</c:v>
              </c:pt>
              <c:pt idx="26">
                <c:v>2.3148578912872231</c:v>
              </c:pt>
              <c:pt idx="27">
                <c:v>2.6428712450502032</c:v>
              </c:pt>
              <c:pt idx="28">
                <c:v>3.0059129839708021</c:v>
              </c:pt>
              <c:pt idx="29">
                <c:v>3.4059932761096752</c:v>
              </c:pt>
              <c:pt idx="30">
                <c:v>3.8449707525341008</c:v>
              </c:pt>
              <c:pt idx="31">
                <c:v>4.3248614320569896</c:v>
              </c:pt>
              <c:pt idx="32">
                <c:v>4.8472338487818956</c:v>
              </c:pt>
              <c:pt idx="33">
                <c:v>5.4131948612076801</c:v>
              </c:pt>
              <c:pt idx="34">
                <c:v>6.0231215357234458</c:v>
              </c:pt>
              <c:pt idx="35">
                <c:v>6.6771815354904849</c:v>
              </c:pt>
              <c:pt idx="36">
                <c:v>7.3746202055936632</c:v>
              </c:pt>
              <c:pt idx="37">
                <c:v>8.1136318051361336</c:v>
              </c:pt>
              <c:pt idx="38">
                <c:v>8.8917281413211633</c:v>
              </c:pt>
              <c:pt idx="39">
                <c:v>9.7062139910062282</c:v>
              </c:pt>
              <c:pt idx="40">
                <c:v>10.5535953531042</c:v>
              </c:pt>
              <c:pt idx="41">
                <c:v>11.429544015123</c:v>
              </c:pt>
              <c:pt idx="42">
                <c:v>12.3306075504363</c:v>
              </c:pt>
              <c:pt idx="43">
                <c:v>13.251667971433459</c:v>
              </c:pt>
              <c:pt idx="44">
                <c:v>14.18921581730654</c:v>
              </c:pt>
              <c:pt idx="45">
                <c:v>15.14011083387204</c:v>
              </c:pt>
              <c:pt idx="46">
                <c:v>16.102923303276331</c:v>
              </c:pt>
              <c:pt idx="47">
                <c:v>17.076196490119429</c:v>
              </c:pt>
              <c:pt idx="48">
                <c:v>18.060825609173818</c:v>
              </c:pt>
              <c:pt idx="49">
                <c:v>19.058621567237921</c:v>
              </c:pt>
              <c:pt idx="50">
                <c:v>20.073526766846211</c:v>
              </c:pt>
              <c:pt idx="51">
                <c:v>21.11084438567767</c:v>
              </c:pt>
              <c:pt idx="52">
                <c:v>22.176967301263101</c:v>
              </c:pt>
              <c:pt idx="53">
                <c:v>23.27947256002588</c:v>
              </c:pt>
              <c:pt idx="54">
                <c:v>24.426854595487139</c:v>
              </c:pt>
              <c:pt idx="55">
                <c:v>25.629678804805192</c:v>
              </c:pt>
              <c:pt idx="56">
                <c:v>26.900261368207499</c:v>
              </c:pt>
              <c:pt idx="57">
                <c:v>28.253403591247849</c:v>
              </c:pt>
              <c:pt idx="58">
                <c:v>29.707586435466041</c:v>
              </c:pt>
              <c:pt idx="59">
                <c:v>31.28569323717495</c:v>
              </c:pt>
              <c:pt idx="60">
                <c:v>33.013637043899877</c:v>
              </c:pt>
              <c:pt idx="61">
                <c:v>34.925100149033341</c:v>
              </c:pt>
              <c:pt idx="62">
                <c:v>37.058442088000312</c:v>
              </c:pt>
              <c:pt idx="63">
                <c:v>39.450326244049762</c:v>
              </c:pt>
              <c:pt idx="64">
                <c:v>42.144624296431758</c:v>
              </c:pt>
              <c:pt idx="65">
                <c:v>45.180953760349027</c:v>
              </c:pt>
              <c:pt idx="66">
                <c:v>48.591312502129902</c:v>
              </c:pt>
              <c:pt idx="67">
                <c:v>52.380977063319612</c:v>
              </c:pt>
              <c:pt idx="68">
                <c:v>56.512040283063527</c:v>
              </c:pt>
              <c:pt idx="69">
                <c:v>60.894061763309203</c:v>
              </c:pt>
              <c:pt idx="70">
                <c:v>65.396545941276898</c:v>
              </c:pt>
              <c:pt idx="71">
                <c:v>69.859190465697196</c:v>
              </c:pt>
              <c:pt idx="72">
                <c:v>74.137948827918706</c:v>
              </c:pt>
              <c:pt idx="73">
                <c:v>78.119021600286075</c:v>
              </c:pt>
              <c:pt idx="74">
                <c:v>81.732665295201201</c:v>
              </c:pt>
              <c:pt idx="75">
                <c:v>84.941712651668993</c:v>
              </c:pt>
              <c:pt idx="76">
                <c:v>87.7280814672324</c:v>
              </c:pt>
              <c:pt idx="77">
                <c:v>90.081385187280375</c:v>
              </c:pt>
              <c:pt idx="78">
                <c:v>92.003053604647704</c:v>
              </c:pt>
              <c:pt idx="79">
                <c:v>93.516007380881348</c:v>
              </c:pt>
              <c:pt idx="80">
                <c:v>94.678337844308956</c:v>
              </c:pt>
              <c:pt idx="81">
                <c:v>95.579226003088849</c:v>
              </c:pt>
              <c:pt idx="82">
                <c:v>96.31930892019551</c:v>
              </c:pt>
              <c:pt idx="83">
                <c:v>96.984526612857564</c:v>
              </c:pt>
              <c:pt idx="84">
                <c:v>97.630021184431413</c:v>
              </c:pt>
              <c:pt idx="85">
                <c:v>98.264962361280567</c:v>
              </c:pt>
              <c:pt idx="86">
                <c:v>98.858046586077705</c:v>
              </c:pt>
              <c:pt idx="87">
                <c:v>99.356601673235446</c:v>
              </c:pt>
              <c:pt idx="88">
                <c:v>99.714702048649045</c:v>
              </c:pt>
              <c:pt idx="89">
                <c:v>99.911430814941212</c:v>
              </c:pt>
              <c:pt idx="90">
                <c:v>99.985163573764709</c:v>
              </c:pt>
              <c:pt idx="91">
                <c:v>99.998956182856446</c:v>
              </c:pt>
              <c:pt idx="92">
                <c:v>100.0000000000001</c:v>
              </c:pt>
              <c:pt idx="93">
                <c:v>100.0000000000001</c:v>
              </c:pt>
              <c:pt idx="94">
                <c:v>100.0000000000001</c:v>
              </c:pt>
              <c:pt idx="95">
                <c:v>100.0000000000001</c:v>
              </c:pt>
              <c:pt idx="96">
                <c:v>100.0000000000001</c:v>
              </c:pt>
              <c:pt idx="97">
                <c:v>100.0000000000001</c:v>
              </c:pt>
              <c:pt idx="98">
                <c:v>100.0000000000001</c:v>
              </c:pt>
              <c:pt idx="99">
                <c:v>100.0000000000001</c:v>
              </c:pt>
              <c:pt idx="100">
                <c:v>100.0000000000001</c:v>
              </c:pt>
              <c:pt idx="101">
                <c:v>100.0000000000001</c:v>
              </c:pt>
              <c:pt idx="102">
                <c:v>100.0000000000001</c:v>
              </c:pt>
              <c:pt idx="103">
                <c:v>100.0000000000001</c:v>
              </c:pt>
              <c:pt idx="104">
                <c:v>100.0000000000001</c:v>
              </c:pt>
              <c:pt idx="105">
                <c:v>100.0000000000001</c:v>
              </c:pt>
              <c:pt idx="106">
                <c:v>100.0000000000001</c:v>
              </c:pt>
              <c:pt idx="107">
                <c:v>100.0000000000001</c:v>
              </c:pt>
              <c:pt idx="108">
                <c:v>100.0000000000001</c:v>
              </c:pt>
              <c:pt idx="109">
                <c:v>100.0000000000001</c:v>
              </c:pt>
              <c:pt idx="110">
                <c:v>100.0000000000001</c:v>
              </c:pt>
              <c:pt idx="111">
                <c:v>100.0000000000001</c:v>
              </c:pt>
              <c:pt idx="112">
                <c:v>100.0000000000001</c:v>
              </c:pt>
              <c:pt idx="113">
                <c:v>100.0000000000001</c:v>
              </c:pt>
              <c:pt idx="114">
                <c:v>100.0000000000001</c:v>
              </c:pt>
              <c:pt idx="115">
                <c:v>100.0000000000001</c:v>
              </c:pt>
              <c:pt idx="116">
                <c:v>100</c:v>
              </c:pt>
              <c:pt idx="117">
                <c:v>100</c:v>
              </c:pt>
              <c:pt idx="118">
                <c:v>100</c:v>
              </c:pt>
              <c:pt idx="119">
                <c:v>100</c:v>
              </c:pt>
              <c:pt idx="120">
                <c:v>100</c:v>
              </c:pt>
              <c:pt idx="121">
                <c:v>100</c:v>
              </c:pt>
              <c:pt idx="122">
                <c:v>100</c:v>
              </c:pt>
              <c:pt idx="123">
                <c:v>100</c:v>
              </c:pt>
              <c:pt idx="124">
                <c:v>100</c:v>
              </c:pt>
              <c:pt idx="125">
                <c:v>100</c:v>
              </c:pt>
              <c:pt idx="126">
                <c:v>100</c:v>
              </c:pt>
              <c:pt idx="127">
                <c:v>100</c:v>
              </c:pt>
              <c:pt idx="128">
                <c:v>100</c:v>
              </c:pt>
              <c:pt idx="129">
                <c:v>100</c:v>
              </c:pt>
              <c:pt idx="130">
                <c:v>100</c:v>
              </c:pt>
              <c:pt idx="131">
                <c:v>100</c:v>
              </c:pt>
              <c:pt idx="132">
                <c:v>100</c:v>
              </c:pt>
              <c:pt idx="133">
                <c:v>100</c:v>
              </c:pt>
              <c:pt idx="134">
                <c:v>100</c:v>
              </c:pt>
              <c:pt idx="135">
                <c:v>100</c:v>
              </c:pt>
              <c:pt idx="136">
                <c:v>100</c:v>
              </c:pt>
              <c:pt idx="137">
                <c:v>100</c:v>
              </c:pt>
              <c:pt idx="138">
                <c:v>100</c:v>
              </c:pt>
              <c:pt idx="139">
                <c:v>100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3-99AF-4EF5-8194-FC53C1D1FB45}"/>
            </c:ext>
          </c:extLst>
        </c:ser>
        <c:ser>
          <c:idx val="7"/>
          <c:order val="2"/>
          <c:tx>
            <c:v>SZHSM15-20k - cum</c:v>
          </c:tx>
          <c:spPr>
            <a:ln w="19050">
              <a:solidFill>
                <a:schemeClr val="accent2">
                  <a:lumMod val="60000"/>
                  <a:lumOff val="40000"/>
                </a:schemeClr>
              </a:solidFill>
            </a:ln>
          </c:spPr>
          <c:marker>
            <c:symbol val="square"/>
            <c:size val="4"/>
            <c:spPr>
              <a:noFill/>
              <a:ln>
                <a:noFill/>
              </a:ln>
            </c:spPr>
          </c:marker>
          <c:xVal>
            <c:numLit>
              <c:formatCode>General</c:formatCode>
              <c:ptCount val="140"/>
              <c:pt idx="0">
                <c:v>4.3900000000000002E-2</c:v>
              </c:pt>
              <c:pt idx="1">
                <c:v>4.81918692988322E-2</c:v>
              </c:pt>
              <c:pt idx="2">
                <c:v>5.2903331811292198E-2</c:v>
              </c:pt>
              <c:pt idx="3">
                <c:v>5.8075408932176401E-2</c:v>
              </c:pt>
              <c:pt idx="4">
                <c:v>6.3753132499673806E-2</c:v>
              </c:pt>
              <c:pt idx="5">
                <c:v>6.9985936875066296E-2</c:v>
              </c:pt>
              <c:pt idx="6">
                <c:v>7.6828089353975407E-2</c:v>
              </c:pt>
              <c:pt idx="7">
                <c:v>8.4339162656623806E-2</c:v>
              </c:pt>
              <c:pt idx="8">
                <c:v>9.25845536109558E-2</c:v>
              </c:pt>
              <c:pt idx="9">
                <c:v>0.101636052544645</c:v>
              </c:pt>
              <c:pt idx="10">
                <c:v>0.11157246834352499</c:v>
              </c:pt>
              <c:pt idx="11">
                <c:v>0.122480314618662</c:v>
              </c:pt>
              <c:pt idx="12">
                <c:v>0.134454562956319</c:v>
              </c:pt>
              <c:pt idx="13">
                <c:v>0.14759946980916999</c:v>
              </c:pt>
              <c:pt idx="14">
                <c:v>0.162029484228256</c:v>
              </c:pt>
              <c:pt idx="15">
                <c:v>0.177870244339073</c:v>
              </c:pt>
              <c:pt idx="16">
                <c:v>0.19525967123781199</c:v>
              </c:pt>
              <c:pt idx="17">
                <c:v>0.21434916983201799</c:v>
              </c:pt>
              <c:pt idx="18">
                <c:v>0.23530494708104299</c:v>
              </c:pt>
              <c:pt idx="19">
                <c:v>0.258309459113856</c:v>
              </c:pt>
              <c:pt idx="20">
                <c:v>0.28356299982385003</c:v>
              </c:pt>
              <c:pt idx="21">
                <c:v>0.31128544477211201</c:v>
              </c:pt>
              <c:pt idx="22">
                <c:v>0.34171816558283602</c:v>
              </c:pt>
              <c:pt idx="23">
                <c:v>0.37512613149896901</c:v>
              </c:pt>
              <c:pt idx="24">
                <c:v>0.41180021639578301</c:v>
              </c:pt>
              <c:pt idx="25">
                <c:v>0.45205973133887001</c:v>
              </c:pt>
              <c:pt idx="26">
                <c:v>0.49625520473685703</c:v>
              </c:pt>
              <c:pt idx="27">
                <c:v>0.54477143429484798</c:v>
              </c:pt>
              <c:pt idx="28">
                <c:v>0.59803083734110896</c:v>
              </c:pt>
              <c:pt idx="29">
                <c:v>0.65649712869735499</c:v>
              </c:pt>
              <c:pt idx="30">
                <c:v>0.72067935811484296</c:v>
              </c:pt>
              <c:pt idx="31">
                <c:v>0.79113634242908404</c:v>
              </c:pt>
              <c:pt idx="32">
                <c:v>0.86848153102274706</c:v>
              </c:pt>
              <c:pt idx="33">
                <c:v>0.95338834695895003</c:v>
              </c:pt>
              <c:pt idx="34">
                <c:v>1.0465960502887339</c:v>
              </c:pt>
              <c:pt idx="35">
                <c:v>1.148916174582886</c:v>
              </c:pt>
              <c:pt idx="36">
                <c:v>1.261239592729219</c:v>
              </c:pt>
              <c:pt idx="37">
                <c:v>1.3845442735152369</c:v>
              </c:pt>
              <c:pt idx="38">
                <c:v>1.5199037965305899</c:v>
              </c:pt>
              <c:pt idx="39">
                <c:v>1.6684966995262209</c:v>
              </c:pt>
              <c:pt idx="40">
                <c:v>1.8316167396150469</c:v>
              </c:pt>
              <c:pt idx="41">
                <c:v>2.010684157655616</c:v>
              </c:pt>
              <c:pt idx="42">
                <c:v>2.2072580438945799</c:v>
              </c:pt>
              <c:pt idx="43">
                <c:v>2.4230499125321998</c:v>
              </c:pt>
              <c:pt idx="44">
                <c:v>2.6599386034008781</c:v>
              </c:pt>
              <c:pt idx="45">
                <c:v>2.9199866405014472</c:v>
              </c:pt>
              <c:pt idx="46">
                <c:v>3.2054581898264658</c:v>
              </c:pt>
              <c:pt idx="47">
                <c:v>3.5188387728243362</c:v>
              </c:pt>
              <c:pt idx="48">
                <c:v>3.8628569071438141</c:v>
              </c:pt>
              <c:pt idx="49">
                <c:v>4.2405078630789488</c:v>
              </c:pt>
              <c:pt idx="50">
                <c:v>4.6550797425551487</c:v>
              </c:pt>
              <c:pt idx="51">
                <c:v>5.1101821077188898</c:v>
              </c:pt>
              <c:pt idx="52">
                <c:v>5.6097774083922509</c:v>
              </c:pt>
              <c:pt idx="53">
                <c:v>6.1582154820223476</c:v>
              </c:pt>
              <c:pt idx="54">
                <c:v>6.7602714265071979</c:v>
              </c:pt>
              <c:pt idx="55">
                <c:v>7.421187175646125</c:v>
              </c:pt>
              <c:pt idx="56">
                <c:v>8.1467171392006357</c:v>
              </c:pt>
              <c:pt idx="57">
                <c:v>8.9431783049410676</c:v>
              </c:pt>
              <c:pt idx="58">
                <c:v>9.8175052389036992</c:v>
              </c:pt>
              <c:pt idx="59">
                <c:v>10.77731046273</c:v>
              </c:pt>
              <c:pt idx="60">
                <c:v>11.83095073377725</c:v>
              </c:pt>
              <c:pt idx="61">
                <c:v>12.987599805082381</c:v>
              </c:pt>
              <c:pt idx="62">
                <c:v>14.257328298680379</c:v>
              </c:pt>
              <c:pt idx="63">
                <c:v>15.651191387711769</c:v>
              </c:pt>
              <c:pt idx="64">
                <c:v>17.18132505074292</c:v>
              </c:pt>
              <c:pt idx="65">
                <c:v>18.861051736358871</c:v>
              </c:pt>
              <c:pt idx="66">
                <c:v>20.704996358020932</c:v>
              </c:pt>
              <c:pt idx="67">
                <c:v>22.72921362912393</c:v>
              </c:pt>
              <c:pt idx="68">
                <c:v>24.95132784692429</c:v>
              </c:pt>
              <c:pt idx="69">
                <c:v>27.390686342398389</c:v>
              </c:pt>
              <c:pt idx="70">
                <c:v>30.06852793207678</c:v>
              </c:pt>
              <c:pt idx="71">
                <c:v>33.008167838517799</c:v>
              </c:pt>
              <c:pt idx="72">
                <c:v>36.235200689470759</c:v>
              </c:pt>
              <c:pt idx="73">
                <c:v>39.777723363187462</c:v>
              </c:pt>
              <c:pt idx="74">
                <c:v>43.666579620132921</c:v>
              </c:pt>
              <c:pt idx="75">
                <c:v>47.935628651036318</c:v>
              </c:pt>
              <c:pt idx="76">
                <c:v>52.622039879455599</c:v>
              </c:pt>
              <c:pt idx="77">
                <c:v>57.766616585618713</c:v>
              </c:pt>
              <c:pt idx="78">
                <c:v>63.414151169245777</c:v>
              </c:pt>
              <c:pt idx="79">
                <c:v>69.613815144525773</c:v>
              </c:pt>
              <c:pt idx="80">
                <c:v>76.419587262825885</c:v>
              </c:pt>
              <c:pt idx="81">
                <c:v>83.890723490679036</c:v>
              </c:pt>
              <c:pt idx="82">
                <c:v>92.092272935017746</c:v>
              </c:pt>
              <c:pt idx="83">
                <c:v>101.0956442076711</c:v>
              </c:pt>
              <c:pt idx="84">
                <c:v>110.97922716030369</c:v>
              </c:pt>
              <c:pt idx="85">
                <c:v>121.82907540306979</c:v>
              </c:pt>
              <c:pt idx="86">
                <c:v>133.7396555494833</c:v>
              </c:pt>
              <c:pt idx="87">
                <c:v>146.8146697109691</c:v>
              </c:pt>
              <c:pt idx="88">
                <c:v>161.16795840232911</c:v>
              </c:pt>
              <c:pt idx="89">
                <c:v>176.92449171946859</c:v>
              </c:pt>
              <c:pt idx="90">
                <c:v>194.22145741929299</c:v>
              </c:pt>
              <c:pt idx="91">
                <c:v>213.20945537538211</c:v>
              </c:pt>
              <c:pt idx="92">
                <c:v>234.0538088092396</c:v>
              </c:pt>
              <c:pt idx="93">
                <c:v>256.93600371363863</c:v>
              </c:pt>
              <c:pt idx="94">
                <c:v>282.055269000728</c:v>
              </c:pt>
              <c:pt idx="95">
                <c:v>309.63031113280289</c:v>
              </c:pt>
              <c:pt idx="96">
                <c:v>339.90121833869671</c:v>
              </c:pt>
              <c:pt idx="97">
                <c:v>373.13155099526921</c:v>
              </c:pt>
              <c:pt idx="98">
                <c:v>409.61063637436382</c:v>
              </c:pt>
              <c:pt idx="99">
                <c:v>449.65608773496211</c:v>
              </c:pt>
              <c:pt idx="100">
                <c:v>493.61656969356568</c:v>
              </c:pt>
              <c:pt idx="101">
                <c:v>541.87483395011975</c:v>
              </c:pt>
              <c:pt idx="102">
                <c:v>594.85105180069581</c:v>
              </c:pt>
              <c:pt idx="103">
                <c:v>653.00647245221023</c:v>
              </c:pt>
              <c:pt idx="104">
                <c:v>716.84743899107957</c:v>
              </c:pt>
              <c:pt idx="105">
                <c:v>786.92979697177077</c:v>
              </c:pt>
              <c:pt idx="106">
                <c:v>863.86373400957098</c:v>
              </c:pt>
              <c:pt idx="107">
                <c:v>948.31909251458808</c:v>
              </c:pt>
              <c:pt idx="108">
                <c:v>1041.031201823467</c:v>
              </c:pt>
              <c:pt idx="109">
                <c:v>1142.807280507581</c:v>
              </c:pt>
              <c:pt idx="110">
                <c:v>1254.5334646008021</c:v>
              </c:pt>
              <c:pt idx="111">
                <c:v>1377.182522939705</c:v>
              </c:pt>
              <c:pt idx="112">
                <c:v>1511.8223267914871</c:v>
              </c:pt>
              <c:pt idx="113">
                <c:v>1659.6251475123411</c:v>
              </c:pt>
              <c:pt idx="114">
                <c:v>1821.8778631883811</c:v>
              </c:pt>
              <c:pt idx="115">
                <c:v>1999.993163125517</c:v>
              </c:pt>
              <c:pt idx="116">
                <c:v>2195.5218477426652</c:v>
              </c:pt>
              <c:pt idx="117">
                <c:v>2410.1663309600258</c:v>
              </c:pt>
              <c:pt idx="118">
                <c:v>2645.7954626440001</c:v>
              </c:pt>
              <c:pt idx="119">
                <c:v>2904.4608001636188</c:v>
              </c:pt>
              <c:pt idx="120">
                <c:v>3188.4144707304522</c:v>
              </c:pt>
              <c:pt idx="121">
                <c:v>3500.1287800443538</c:v>
              </c:pt>
              <c:pt idx="122">
                <c:v>3842.317737972176</c:v>
              </c:pt>
              <c:pt idx="123">
                <c:v>4217.96068867744</c:v>
              </c:pt>
              <c:pt idx="124">
                <c:v>4630.3282509420369</c:v>
              </c:pt>
              <c:pt idx="125">
                <c:v>5083.0107945350546</c:v>
              </c:pt>
              <c:pt idx="126">
                <c:v>5579.9497005646144</c:v>
              </c:pt>
              <c:pt idx="127">
                <c:v>6125.4716779878736</c:v>
              </c:pt>
              <c:pt idx="128">
                <c:v>6724.3264350635554</c:v>
              </c:pt>
              <c:pt idx="129">
                <c:v>7381.7280337417978</c:v>
              </c:pt>
              <c:pt idx="130">
                <c:v>8103.4002870526247</c:v>
              </c:pt>
              <c:pt idx="131">
                <c:v>8895.6265947553366</c:v>
              </c:pt>
              <c:pt idx="132">
                <c:v>9765.3046511540997</c:v>
              </c:pt>
              <c:pt idx="133">
                <c:v>10720.006501405391</c:v>
              </c:pt>
              <c:pt idx="134">
                <c:v>11768.04446921093</c:v>
              </c:pt>
              <c:pt idx="135">
                <c:v>12918.54352991021</c:v>
              </c:pt>
              <c:pt idx="136">
                <c:v>14181.52075910494</c:v>
              </c:pt>
              <c:pt idx="137">
                <c:v>15567.97254855264</c:v>
              </c:pt>
              <c:pt idx="138">
                <c:v>17089.970348693761</c:v>
              </c:pt>
              <c:pt idx="139">
                <c:v>18760.765771416111</c:v>
              </c:pt>
            </c:numLit>
          </c:xVal>
          <c:yVal>
            <c:numLit>
              <c:formatCode>General</c:formatCode>
              <c:ptCount val="140"/>
              <c:pt idx="0">
                <c:v>0</c:v>
              </c:pt>
              <c:pt idx="1">
                <c:v>0</c:v>
              </c:pt>
              <c:pt idx="2">
                <c:v>0</c:v>
              </c:pt>
              <c:pt idx="3">
                <c:v>0</c:v>
              </c:pt>
              <c:pt idx="4">
                <c:v>0</c:v>
              </c:pt>
              <c:pt idx="5">
                <c:v>0</c:v>
              </c:pt>
              <c:pt idx="6">
                <c:v>0</c:v>
              </c:pt>
              <c:pt idx="7">
                <c:v>0</c:v>
              </c:pt>
              <c:pt idx="8">
                <c:v>0</c:v>
              </c:pt>
              <c:pt idx="9">
                <c:v>0</c:v>
              </c:pt>
              <c:pt idx="10">
                <c:v>0</c:v>
              </c:pt>
              <c:pt idx="11">
                <c:v>0</c:v>
              </c:pt>
              <c:pt idx="12">
                <c:v>0</c:v>
              </c:pt>
              <c:pt idx="13">
                <c:v>0</c:v>
              </c:pt>
              <c:pt idx="14">
                <c:v>0</c:v>
              </c:pt>
              <c:pt idx="15">
                <c:v>2.7489507830607299E-4</c:v>
              </c:pt>
              <c:pt idx="16">
                <c:v>3.8596514976530598E-3</c:v>
              </c:pt>
              <c:pt idx="17">
                <c:v>2.3004121476990699E-2</c:v>
              </c:pt>
              <c:pt idx="18">
                <c:v>7.4599159550227501E-2</c:v>
              </c:pt>
              <c:pt idx="19">
                <c:v>0.174618091060291</c:v>
              </c:pt>
              <c:pt idx="20">
                <c:v>0.334568816748953</c:v>
              </c:pt>
              <c:pt idx="21">
                <c:v>0.57359723254695005</c:v>
              </c:pt>
              <c:pt idx="22">
                <c:v>0.91376889385266302</c:v>
              </c:pt>
              <c:pt idx="23">
                <c:v>1.378462514115431</c:v>
              </c:pt>
              <c:pt idx="24">
                <c:v>1.990339976226063</c:v>
              </c:pt>
              <c:pt idx="25">
                <c:v>2.7754186316704339</c:v>
              </c:pt>
              <c:pt idx="26">
                <c:v>3.7613558740574722</c:v>
              </c:pt>
              <c:pt idx="27">
                <c:v>4.9759921906190803</c:v>
              </c:pt>
              <c:pt idx="28">
                <c:v>6.4473633255826979</c:v>
              </c:pt>
              <c:pt idx="29">
                <c:v>8.2025588235253597</c:v>
              </c:pt>
              <c:pt idx="30">
                <c:v>10.267300715534271</c:v>
              </c:pt>
              <c:pt idx="31">
                <c:v>12.667166141276761</c:v>
              </c:pt>
              <c:pt idx="32">
                <c:v>15.422415799923851</c:v>
              </c:pt>
              <c:pt idx="33">
                <c:v>18.54842988992473</c:v>
              </c:pt>
              <c:pt idx="34">
                <c:v>22.051263234754629</c:v>
              </c:pt>
              <c:pt idx="35">
                <c:v>25.929904361190001</c:v>
              </c:pt>
              <c:pt idx="36">
                <c:v>30.167656501551079</c:v>
              </c:pt>
              <c:pt idx="37">
                <c:v>34.732413279813159</c:v>
              </c:pt>
              <c:pt idx="38">
                <c:v>39.576899001394693</c:v>
              </c:pt>
              <c:pt idx="39">
                <c:v>44.64295811889545</c:v>
              </c:pt>
              <c:pt idx="40">
                <c:v>49.855643056204578</c:v>
              </c:pt>
              <c:pt idx="41">
                <c:v>55.125009434022871</c:v>
              </c:pt>
              <c:pt idx="42">
                <c:v>60.357244885327937</c:v>
              </c:pt>
              <c:pt idx="43">
                <c:v>65.444801961128263</c:v>
              </c:pt>
              <c:pt idx="44">
                <c:v>70.290646671906998</c:v>
              </c:pt>
              <c:pt idx="45">
                <c:v>74.80723116214385</c:v>
              </c:pt>
              <c:pt idx="46">
                <c:v>78.927202432449349</c:v>
              </c:pt>
              <c:pt idx="47">
                <c:v>82.599492933369859</c:v>
              </c:pt>
              <c:pt idx="48">
                <c:v>85.801281328976586</c:v>
              </c:pt>
              <c:pt idx="49">
                <c:v>88.531879004903104</c:v>
              </c:pt>
              <c:pt idx="50">
                <c:v>90.814317992283989</c:v>
              </c:pt>
              <c:pt idx="51">
                <c:v>92.684860844177862</c:v>
              </c:pt>
              <c:pt idx="52">
                <c:v>94.186667407977893</c:v>
              </c:pt>
              <c:pt idx="53">
                <c:v>95.364105701723162</c:v>
              </c:pt>
              <c:pt idx="54">
                <c:v>96.266460715453007</c:v>
              </c:pt>
              <c:pt idx="55">
                <c:v>96.949663053508303</c:v>
              </c:pt>
              <c:pt idx="56">
                <c:v>97.473567663108994</c:v>
              </c:pt>
              <c:pt idx="57">
                <c:v>97.892819501141375</c:v>
              </c:pt>
              <c:pt idx="58">
                <c:v>98.242602292483397</c:v>
              </c:pt>
              <c:pt idx="59">
                <c:v>98.541450892553868</c:v>
              </c:pt>
              <c:pt idx="60">
                <c:v>98.791871491998876</c:v>
              </c:pt>
              <c:pt idx="61">
                <c:v>98.998170041580977</c:v>
              </c:pt>
              <c:pt idx="62">
                <c:v>99.177680501189172</c:v>
              </c:pt>
              <c:pt idx="63">
                <c:v>99.349162731288374</c:v>
              </c:pt>
              <c:pt idx="64">
                <c:v>99.533470455249173</c:v>
              </c:pt>
              <c:pt idx="65">
                <c:v>99.727734502396174</c:v>
              </c:pt>
              <c:pt idx="66">
                <c:v>99.886583265975545</c:v>
              </c:pt>
              <c:pt idx="67">
                <c:v>99.975252476120872</c:v>
              </c:pt>
              <c:pt idx="68">
                <c:v>99.997497211781777</c:v>
              </c:pt>
              <c:pt idx="69">
                <c:v>99.999999678227795</c:v>
              </c:pt>
              <c:pt idx="70">
                <c:v>99.999999999999986</c:v>
              </c:pt>
              <c:pt idx="71">
                <c:v>99.999999999999986</c:v>
              </c:pt>
              <c:pt idx="72">
                <c:v>99.999999999999986</c:v>
              </c:pt>
              <c:pt idx="73">
                <c:v>99.999999999999986</c:v>
              </c:pt>
              <c:pt idx="74">
                <c:v>99.999999999999986</c:v>
              </c:pt>
              <c:pt idx="75">
                <c:v>99.999999999999986</c:v>
              </c:pt>
              <c:pt idx="76">
                <c:v>99.999999999999986</c:v>
              </c:pt>
              <c:pt idx="77">
                <c:v>99.999999999999986</c:v>
              </c:pt>
              <c:pt idx="78">
                <c:v>99.999999999999986</c:v>
              </c:pt>
              <c:pt idx="79">
                <c:v>99.999999999999986</c:v>
              </c:pt>
              <c:pt idx="80">
                <c:v>99.999999999999986</c:v>
              </c:pt>
              <c:pt idx="81">
                <c:v>99.999999999999986</c:v>
              </c:pt>
              <c:pt idx="82">
                <c:v>99.999999999999986</c:v>
              </c:pt>
              <c:pt idx="83">
                <c:v>99.999999999999986</c:v>
              </c:pt>
              <c:pt idx="84">
                <c:v>99.999999999999986</c:v>
              </c:pt>
              <c:pt idx="85">
                <c:v>99.999999999999986</c:v>
              </c:pt>
              <c:pt idx="86">
                <c:v>99.999999999999986</c:v>
              </c:pt>
              <c:pt idx="87">
                <c:v>99.999999999999986</c:v>
              </c:pt>
              <c:pt idx="88">
                <c:v>99.999999999999986</c:v>
              </c:pt>
              <c:pt idx="89">
                <c:v>99.999999999999986</c:v>
              </c:pt>
              <c:pt idx="90">
                <c:v>99.999999999999986</c:v>
              </c:pt>
              <c:pt idx="91">
                <c:v>99.999999999999986</c:v>
              </c:pt>
              <c:pt idx="92">
                <c:v>99.999999999999986</c:v>
              </c:pt>
              <c:pt idx="93">
                <c:v>99.999999999999986</c:v>
              </c:pt>
              <c:pt idx="94">
                <c:v>99.999999999999986</c:v>
              </c:pt>
              <c:pt idx="95">
                <c:v>99.999999999999986</c:v>
              </c:pt>
              <c:pt idx="96">
                <c:v>99.999999999999986</c:v>
              </c:pt>
              <c:pt idx="97">
                <c:v>99.999999999999986</c:v>
              </c:pt>
              <c:pt idx="98">
                <c:v>99.999999999999986</c:v>
              </c:pt>
              <c:pt idx="99">
                <c:v>99.999999999999986</c:v>
              </c:pt>
              <c:pt idx="100">
                <c:v>99.999999999999986</c:v>
              </c:pt>
              <c:pt idx="101">
                <c:v>99.999999999999986</c:v>
              </c:pt>
              <c:pt idx="102">
                <c:v>99.999999999999986</c:v>
              </c:pt>
              <c:pt idx="103">
                <c:v>99.999999999999986</c:v>
              </c:pt>
              <c:pt idx="104">
                <c:v>99.999999999999986</c:v>
              </c:pt>
              <c:pt idx="105">
                <c:v>99.999999999999986</c:v>
              </c:pt>
              <c:pt idx="106">
                <c:v>99.999999999999986</c:v>
              </c:pt>
              <c:pt idx="107">
                <c:v>99.999999999999986</c:v>
              </c:pt>
              <c:pt idx="108">
                <c:v>99.999999999999986</c:v>
              </c:pt>
              <c:pt idx="109">
                <c:v>99.999999999999986</c:v>
              </c:pt>
              <c:pt idx="110">
                <c:v>99.999999999999986</c:v>
              </c:pt>
              <c:pt idx="111">
                <c:v>99.999999999999986</c:v>
              </c:pt>
              <c:pt idx="112">
                <c:v>99.999999999999986</c:v>
              </c:pt>
              <c:pt idx="113">
                <c:v>99.999999999999986</c:v>
              </c:pt>
              <c:pt idx="114">
                <c:v>99.999999999999986</c:v>
              </c:pt>
              <c:pt idx="115">
                <c:v>99.999999999999986</c:v>
              </c:pt>
              <c:pt idx="116">
                <c:v>100</c:v>
              </c:pt>
              <c:pt idx="117">
                <c:v>100</c:v>
              </c:pt>
              <c:pt idx="118">
                <c:v>100</c:v>
              </c:pt>
              <c:pt idx="119">
                <c:v>100</c:v>
              </c:pt>
              <c:pt idx="120">
                <c:v>100</c:v>
              </c:pt>
              <c:pt idx="121">
                <c:v>100</c:v>
              </c:pt>
              <c:pt idx="122">
                <c:v>100</c:v>
              </c:pt>
              <c:pt idx="123">
                <c:v>100</c:v>
              </c:pt>
              <c:pt idx="124">
                <c:v>100</c:v>
              </c:pt>
              <c:pt idx="125">
                <c:v>100</c:v>
              </c:pt>
              <c:pt idx="126">
                <c:v>100</c:v>
              </c:pt>
              <c:pt idx="127">
                <c:v>100</c:v>
              </c:pt>
              <c:pt idx="128">
                <c:v>100</c:v>
              </c:pt>
              <c:pt idx="129">
                <c:v>100</c:v>
              </c:pt>
              <c:pt idx="130">
                <c:v>100</c:v>
              </c:pt>
              <c:pt idx="131">
                <c:v>100</c:v>
              </c:pt>
              <c:pt idx="132">
                <c:v>100</c:v>
              </c:pt>
              <c:pt idx="133">
                <c:v>100</c:v>
              </c:pt>
              <c:pt idx="134">
                <c:v>100</c:v>
              </c:pt>
              <c:pt idx="135">
                <c:v>100</c:v>
              </c:pt>
              <c:pt idx="136">
                <c:v>100</c:v>
              </c:pt>
              <c:pt idx="137">
                <c:v>100</c:v>
              </c:pt>
              <c:pt idx="138">
                <c:v>100</c:v>
              </c:pt>
              <c:pt idx="139">
                <c:v>100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4-99AF-4EF5-8194-FC53C1D1FB45}"/>
            </c:ext>
          </c:extLst>
        </c:ser>
        <c:ser>
          <c:idx val="9"/>
          <c:order val="3"/>
          <c:tx>
            <c:v>Silikoll P unkomp_02-10 - cum</c:v>
          </c:tx>
          <c:spPr>
            <a:ln w="19050">
              <a:solidFill>
                <a:schemeClr val="bg1">
                  <a:lumMod val="50000"/>
                </a:schemeClr>
              </a:solidFill>
              <a:prstDash val="sysDash"/>
            </a:ln>
          </c:spPr>
          <c:marker>
            <c:symbol val="square"/>
            <c:size val="4"/>
            <c:spPr>
              <a:noFill/>
              <a:ln>
                <a:noFill/>
              </a:ln>
            </c:spPr>
          </c:marker>
          <c:xVal>
            <c:numLit>
              <c:formatCode>General</c:formatCode>
              <c:ptCount val="140"/>
              <c:pt idx="0">
                <c:v>4.3900000000000002E-2</c:v>
              </c:pt>
              <c:pt idx="1">
                <c:v>4.81918692988322E-2</c:v>
              </c:pt>
              <c:pt idx="2">
                <c:v>5.2903331811292198E-2</c:v>
              </c:pt>
              <c:pt idx="3">
                <c:v>5.8075408932176401E-2</c:v>
              </c:pt>
              <c:pt idx="4">
                <c:v>6.3753132499673806E-2</c:v>
              </c:pt>
              <c:pt idx="5">
                <c:v>6.9985936875066296E-2</c:v>
              </c:pt>
              <c:pt idx="6">
                <c:v>7.6828089353975407E-2</c:v>
              </c:pt>
              <c:pt idx="7">
                <c:v>8.4339162656623806E-2</c:v>
              </c:pt>
              <c:pt idx="8">
                <c:v>9.25845536109558E-2</c:v>
              </c:pt>
              <c:pt idx="9">
                <c:v>0.101636052544645</c:v>
              </c:pt>
              <c:pt idx="10">
                <c:v>0.11157246834352499</c:v>
              </c:pt>
              <c:pt idx="11">
                <c:v>0.122480314618662</c:v>
              </c:pt>
              <c:pt idx="12">
                <c:v>0.134454562956319</c:v>
              </c:pt>
              <c:pt idx="13">
                <c:v>0.14759946980916999</c:v>
              </c:pt>
              <c:pt idx="14">
                <c:v>0.162029484228256</c:v>
              </c:pt>
              <c:pt idx="15">
                <c:v>0.177870244339073</c:v>
              </c:pt>
              <c:pt idx="16">
                <c:v>0.19525967123781199</c:v>
              </c:pt>
              <c:pt idx="17">
                <c:v>0.21434916983201799</c:v>
              </c:pt>
              <c:pt idx="18">
                <c:v>0.23530494708104299</c:v>
              </c:pt>
              <c:pt idx="19">
                <c:v>0.258309459113856</c:v>
              </c:pt>
              <c:pt idx="20">
                <c:v>0.28356299982385003</c:v>
              </c:pt>
              <c:pt idx="21">
                <c:v>0.31128544477211201</c:v>
              </c:pt>
              <c:pt idx="22">
                <c:v>0.34171816558283602</c:v>
              </c:pt>
              <c:pt idx="23">
                <c:v>0.37512613149896901</c:v>
              </c:pt>
              <c:pt idx="24">
                <c:v>0.41180021639578301</c:v>
              </c:pt>
              <c:pt idx="25">
                <c:v>0.45205973133887001</c:v>
              </c:pt>
              <c:pt idx="26">
                <c:v>0.49625520473685703</c:v>
              </c:pt>
              <c:pt idx="27">
                <c:v>0.54477143429484798</c:v>
              </c:pt>
              <c:pt idx="28">
                <c:v>0.59803083734110896</c:v>
              </c:pt>
              <c:pt idx="29">
                <c:v>0.65649712869735499</c:v>
              </c:pt>
              <c:pt idx="30">
                <c:v>0.72067935811484296</c:v>
              </c:pt>
              <c:pt idx="31">
                <c:v>0.79113634242908404</c:v>
              </c:pt>
              <c:pt idx="32">
                <c:v>0.86848153102274706</c:v>
              </c:pt>
              <c:pt idx="33">
                <c:v>0.95338834695895003</c:v>
              </c:pt>
              <c:pt idx="34">
                <c:v>1.0465960502887339</c:v>
              </c:pt>
              <c:pt idx="35">
                <c:v>1.148916174582886</c:v>
              </c:pt>
              <c:pt idx="36">
                <c:v>1.261239592729219</c:v>
              </c:pt>
              <c:pt idx="37">
                <c:v>1.3845442735152369</c:v>
              </c:pt>
              <c:pt idx="38">
                <c:v>1.5199037965305899</c:v>
              </c:pt>
              <c:pt idx="39">
                <c:v>1.6684966995262209</c:v>
              </c:pt>
              <c:pt idx="40">
                <c:v>1.8316167396150469</c:v>
              </c:pt>
              <c:pt idx="41">
                <c:v>2.010684157655616</c:v>
              </c:pt>
              <c:pt idx="42">
                <c:v>2.2072580438945799</c:v>
              </c:pt>
              <c:pt idx="43">
                <c:v>2.4230499125321998</c:v>
              </c:pt>
              <c:pt idx="44">
                <c:v>2.6599386034008781</c:v>
              </c:pt>
              <c:pt idx="45">
                <c:v>2.9199866405014472</c:v>
              </c:pt>
              <c:pt idx="46">
                <c:v>3.2054581898264658</c:v>
              </c:pt>
              <c:pt idx="47">
                <c:v>3.5188387728243362</c:v>
              </c:pt>
              <c:pt idx="48">
                <c:v>3.8628569071438141</c:v>
              </c:pt>
              <c:pt idx="49">
                <c:v>4.2405078630789488</c:v>
              </c:pt>
              <c:pt idx="50">
                <c:v>4.6550797425551487</c:v>
              </c:pt>
              <c:pt idx="51">
                <c:v>5.1101821077188898</c:v>
              </c:pt>
              <c:pt idx="52">
                <c:v>5.6097774083922509</c:v>
              </c:pt>
              <c:pt idx="53">
                <c:v>6.1582154820223476</c:v>
              </c:pt>
              <c:pt idx="54">
                <c:v>6.7602714265071979</c:v>
              </c:pt>
              <c:pt idx="55">
                <c:v>7.421187175646125</c:v>
              </c:pt>
              <c:pt idx="56">
                <c:v>8.1467171392006357</c:v>
              </c:pt>
              <c:pt idx="57">
                <c:v>8.9431783049410676</c:v>
              </c:pt>
              <c:pt idx="58">
                <c:v>9.8175052389036992</c:v>
              </c:pt>
              <c:pt idx="59">
                <c:v>10.77731046273</c:v>
              </c:pt>
              <c:pt idx="60">
                <c:v>11.83095073377725</c:v>
              </c:pt>
              <c:pt idx="61">
                <c:v>12.987599805082381</c:v>
              </c:pt>
              <c:pt idx="62">
                <c:v>14.257328298680379</c:v>
              </c:pt>
              <c:pt idx="63">
                <c:v>15.651191387711769</c:v>
              </c:pt>
              <c:pt idx="64">
                <c:v>17.18132505074292</c:v>
              </c:pt>
              <c:pt idx="65">
                <c:v>18.861051736358871</c:v>
              </c:pt>
              <c:pt idx="66">
                <c:v>20.704996358020932</c:v>
              </c:pt>
              <c:pt idx="67">
                <c:v>22.72921362912393</c:v>
              </c:pt>
              <c:pt idx="68">
                <c:v>24.95132784692429</c:v>
              </c:pt>
              <c:pt idx="69">
                <c:v>27.390686342398389</c:v>
              </c:pt>
              <c:pt idx="70">
                <c:v>30.06852793207678</c:v>
              </c:pt>
              <c:pt idx="71">
                <c:v>33.008167838517799</c:v>
              </c:pt>
              <c:pt idx="72">
                <c:v>36.235200689470759</c:v>
              </c:pt>
              <c:pt idx="73">
                <c:v>39.777723363187462</c:v>
              </c:pt>
              <c:pt idx="74">
                <c:v>43.666579620132921</c:v>
              </c:pt>
              <c:pt idx="75">
                <c:v>47.935628651036318</c:v>
              </c:pt>
              <c:pt idx="76">
                <c:v>52.622039879455599</c:v>
              </c:pt>
              <c:pt idx="77">
                <c:v>57.766616585618713</c:v>
              </c:pt>
              <c:pt idx="78">
                <c:v>63.414151169245777</c:v>
              </c:pt>
              <c:pt idx="79">
                <c:v>69.613815144525773</c:v>
              </c:pt>
              <c:pt idx="80">
                <c:v>76.419587262825885</c:v>
              </c:pt>
              <c:pt idx="81">
                <c:v>83.890723490679036</c:v>
              </c:pt>
              <c:pt idx="82">
                <c:v>92.092272935017746</c:v>
              </c:pt>
              <c:pt idx="83">
                <c:v>101.0956442076711</c:v>
              </c:pt>
              <c:pt idx="84">
                <c:v>110.97922716030369</c:v>
              </c:pt>
              <c:pt idx="85">
                <c:v>121.82907540306979</c:v>
              </c:pt>
              <c:pt idx="86">
                <c:v>133.7396555494833</c:v>
              </c:pt>
              <c:pt idx="87">
                <c:v>146.8146697109691</c:v>
              </c:pt>
              <c:pt idx="88">
                <c:v>161.16795840232911</c:v>
              </c:pt>
              <c:pt idx="89">
                <c:v>176.92449171946859</c:v>
              </c:pt>
              <c:pt idx="90">
                <c:v>194.22145741929299</c:v>
              </c:pt>
              <c:pt idx="91">
                <c:v>213.20945537538211</c:v>
              </c:pt>
              <c:pt idx="92">
                <c:v>234.0538088092396</c:v>
              </c:pt>
              <c:pt idx="93">
                <c:v>256.93600371363863</c:v>
              </c:pt>
              <c:pt idx="94">
                <c:v>282.055269000728</c:v>
              </c:pt>
              <c:pt idx="95">
                <c:v>309.63031113280289</c:v>
              </c:pt>
              <c:pt idx="96">
                <c:v>339.90121833869671</c:v>
              </c:pt>
              <c:pt idx="97">
                <c:v>373.13155099526921</c:v>
              </c:pt>
              <c:pt idx="98">
                <c:v>409.61063637436382</c:v>
              </c:pt>
              <c:pt idx="99">
                <c:v>449.65608773496211</c:v>
              </c:pt>
              <c:pt idx="100">
                <c:v>493.61656969356568</c:v>
              </c:pt>
              <c:pt idx="101">
                <c:v>541.87483395011975</c:v>
              </c:pt>
              <c:pt idx="102">
                <c:v>594.85105180069581</c:v>
              </c:pt>
              <c:pt idx="103">
                <c:v>653.00647245221023</c:v>
              </c:pt>
              <c:pt idx="104">
                <c:v>716.84743899107957</c:v>
              </c:pt>
              <c:pt idx="105">
                <c:v>786.92979697177077</c:v>
              </c:pt>
              <c:pt idx="106">
                <c:v>863.86373400957098</c:v>
              </c:pt>
              <c:pt idx="107">
                <c:v>948.31909251458808</c:v>
              </c:pt>
              <c:pt idx="108">
                <c:v>1041.031201823467</c:v>
              </c:pt>
              <c:pt idx="109">
                <c:v>1142.807280507581</c:v>
              </c:pt>
              <c:pt idx="110">
                <c:v>1254.5334646008021</c:v>
              </c:pt>
              <c:pt idx="111">
                <c:v>1377.182522939705</c:v>
              </c:pt>
              <c:pt idx="112">
                <c:v>1511.8223267914871</c:v>
              </c:pt>
              <c:pt idx="113">
                <c:v>1659.6251475123411</c:v>
              </c:pt>
              <c:pt idx="114">
                <c:v>1821.8778631883811</c:v>
              </c:pt>
              <c:pt idx="115">
                <c:v>1999.993163125517</c:v>
              </c:pt>
              <c:pt idx="116">
                <c:v>2195.5218477426652</c:v>
              </c:pt>
              <c:pt idx="117">
                <c:v>2410.1663309600258</c:v>
              </c:pt>
              <c:pt idx="118">
                <c:v>2645.7954626440001</c:v>
              </c:pt>
              <c:pt idx="119">
                <c:v>2904.4608001636188</c:v>
              </c:pt>
              <c:pt idx="120">
                <c:v>3188.4144707304522</c:v>
              </c:pt>
              <c:pt idx="121">
                <c:v>3500.1287800443538</c:v>
              </c:pt>
              <c:pt idx="122">
                <c:v>3842.317737972176</c:v>
              </c:pt>
              <c:pt idx="123">
                <c:v>4217.96068867744</c:v>
              </c:pt>
              <c:pt idx="124">
                <c:v>4630.3282509420369</c:v>
              </c:pt>
              <c:pt idx="125">
                <c:v>5083.0107945350546</c:v>
              </c:pt>
              <c:pt idx="126">
                <c:v>5579.9497005646144</c:v>
              </c:pt>
              <c:pt idx="127">
                <c:v>6125.4716779878736</c:v>
              </c:pt>
              <c:pt idx="128">
                <c:v>6724.3264350635554</c:v>
              </c:pt>
              <c:pt idx="129">
                <c:v>7381.7280337417978</c:v>
              </c:pt>
              <c:pt idx="130">
                <c:v>8103.4002870526247</c:v>
              </c:pt>
              <c:pt idx="131">
                <c:v>8895.6265947553366</c:v>
              </c:pt>
              <c:pt idx="132">
                <c:v>9765.3046511540997</c:v>
              </c:pt>
              <c:pt idx="133">
                <c:v>10720.006501405391</c:v>
              </c:pt>
              <c:pt idx="134">
                <c:v>11768.04446921093</c:v>
              </c:pt>
              <c:pt idx="135">
                <c:v>12918.54352991021</c:v>
              </c:pt>
              <c:pt idx="136">
                <c:v>14181.52075910494</c:v>
              </c:pt>
              <c:pt idx="137">
                <c:v>15567.97254855264</c:v>
              </c:pt>
              <c:pt idx="138">
                <c:v>17089.970348693761</c:v>
              </c:pt>
              <c:pt idx="139">
                <c:v>18760.765771416111</c:v>
              </c:pt>
            </c:numLit>
          </c:xVal>
          <c:yVal>
            <c:numLit>
              <c:formatCode>General</c:formatCode>
              <c:ptCount val="140"/>
              <c:pt idx="0">
                <c:v>0</c:v>
              </c:pt>
              <c:pt idx="1">
                <c:v>0.66429701447042799</c:v>
              </c:pt>
              <c:pt idx="2">
                <c:v>1.5562473579696481</c:v>
              </c:pt>
              <c:pt idx="3">
                <c:v>3.0472563672009372</c:v>
              </c:pt>
              <c:pt idx="4">
                <c:v>5.2623847311127294</c:v>
              </c:pt>
              <c:pt idx="5">
                <c:v>8.1548802128640876</c:v>
              </c:pt>
              <c:pt idx="6">
                <c:v>11.45505088633592</c:v>
              </c:pt>
              <c:pt idx="7">
                <c:v>14.8602531137303</c:v>
              </c:pt>
              <c:pt idx="8">
                <c:v>18.1079803036898</c:v>
              </c:pt>
              <c:pt idx="9">
                <c:v>20.937921170637701</c:v>
              </c:pt>
              <c:pt idx="10">
                <c:v>23.22324008577375</c:v>
              </c:pt>
              <c:pt idx="11">
                <c:v>24.947277466452601</c:v>
              </c:pt>
              <c:pt idx="12">
                <c:v>26.224301587426371</c:v>
              </c:pt>
              <c:pt idx="13">
                <c:v>27.251408410943931</c:v>
              </c:pt>
              <c:pt idx="14">
                <c:v>28.225148444908822</c:v>
              </c:pt>
              <c:pt idx="15">
                <c:v>29.362656461161649</c:v>
              </c:pt>
              <c:pt idx="16">
                <c:v>30.893401269678069</c:v>
              </c:pt>
              <c:pt idx="17">
                <c:v>33.042643997814586</c:v>
              </c:pt>
              <c:pt idx="18">
                <c:v>36.049845663836876</c:v>
              </c:pt>
              <c:pt idx="19">
                <c:v>40.110059952878963</c:v>
              </c:pt>
              <c:pt idx="20">
                <c:v>45.398676701121609</c:v>
              </c:pt>
              <c:pt idx="21">
                <c:v>52.016822498408729</c:v>
              </c:pt>
              <c:pt idx="22">
                <c:v>59.902191486873271</c:v>
              </c:pt>
              <c:pt idx="23">
                <c:v>68.735049788127398</c:v>
              </c:pt>
              <c:pt idx="24">
                <c:v>77.890236709780751</c:v>
              </c:pt>
              <c:pt idx="25">
                <c:v>86.403089904126972</c:v>
              </c:pt>
              <c:pt idx="26">
                <c:v>93.038676491789744</c:v>
              </c:pt>
              <c:pt idx="27">
                <c:v>97.250402561440453</c:v>
              </c:pt>
              <c:pt idx="28">
                <c:v>99.252497986362656</c:v>
              </c:pt>
              <c:pt idx="29">
                <c:v>99.867302406423903</c:v>
              </c:pt>
              <c:pt idx="30">
                <c:v>99.990233423104698</c:v>
              </c:pt>
              <c:pt idx="31">
                <c:v>99.999980595943001</c:v>
              </c:pt>
              <c:pt idx="32">
                <c:v>100</c:v>
              </c:pt>
              <c:pt idx="33">
                <c:v>100</c:v>
              </c:pt>
              <c:pt idx="34">
                <c:v>100</c:v>
              </c:pt>
              <c:pt idx="35">
                <c:v>100</c:v>
              </c:pt>
              <c:pt idx="36">
                <c:v>100</c:v>
              </c:pt>
              <c:pt idx="37">
                <c:v>100</c:v>
              </c:pt>
              <c:pt idx="38">
                <c:v>100</c:v>
              </c:pt>
              <c:pt idx="39">
                <c:v>100</c:v>
              </c:pt>
              <c:pt idx="40">
                <c:v>100</c:v>
              </c:pt>
              <c:pt idx="41">
                <c:v>100</c:v>
              </c:pt>
              <c:pt idx="42">
                <c:v>100</c:v>
              </c:pt>
              <c:pt idx="43">
                <c:v>100</c:v>
              </c:pt>
              <c:pt idx="44">
                <c:v>100</c:v>
              </c:pt>
              <c:pt idx="45">
                <c:v>100</c:v>
              </c:pt>
              <c:pt idx="46">
                <c:v>100</c:v>
              </c:pt>
              <c:pt idx="47">
                <c:v>100</c:v>
              </c:pt>
              <c:pt idx="48">
                <c:v>100</c:v>
              </c:pt>
              <c:pt idx="49">
                <c:v>100</c:v>
              </c:pt>
              <c:pt idx="50">
                <c:v>100</c:v>
              </c:pt>
              <c:pt idx="51">
                <c:v>100</c:v>
              </c:pt>
              <c:pt idx="52">
                <c:v>100</c:v>
              </c:pt>
              <c:pt idx="53">
                <c:v>100</c:v>
              </c:pt>
              <c:pt idx="54">
                <c:v>100</c:v>
              </c:pt>
              <c:pt idx="55">
                <c:v>100</c:v>
              </c:pt>
              <c:pt idx="56">
                <c:v>100</c:v>
              </c:pt>
              <c:pt idx="57">
                <c:v>100</c:v>
              </c:pt>
              <c:pt idx="58">
                <c:v>100</c:v>
              </c:pt>
              <c:pt idx="59">
                <c:v>100</c:v>
              </c:pt>
              <c:pt idx="60">
                <c:v>100</c:v>
              </c:pt>
              <c:pt idx="61">
                <c:v>100</c:v>
              </c:pt>
              <c:pt idx="62">
                <c:v>100</c:v>
              </c:pt>
              <c:pt idx="63">
                <c:v>100</c:v>
              </c:pt>
              <c:pt idx="64">
                <c:v>100</c:v>
              </c:pt>
              <c:pt idx="65">
                <c:v>100</c:v>
              </c:pt>
              <c:pt idx="66">
                <c:v>100</c:v>
              </c:pt>
              <c:pt idx="67">
                <c:v>100</c:v>
              </c:pt>
              <c:pt idx="68">
                <c:v>100</c:v>
              </c:pt>
              <c:pt idx="69">
                <c:v>100</c:v>
              </c:pt>
              <c:pt idx="70">
                <c:v>100</c:v>
              </c:pt>
              <c:pt idx="71">
                <c:v>100</c:v>
              </c:pt>
              <c:pt idx="72">
                <c:v>100</c:v>
              </c:pt>
              <c:pt idx="73">
                <c:v>100</c:v>
              </c:pt>
              <c:pt idx="74">
                <c:v>100</c:v>
              </c:pt>
              <c:pt idx="75">
                <c:v>100</c:v>
              </c:pt>
              <c:pt idx="76">
                <c:v>100</c:v>
              </c:pt>
              <c:pt idx="77">
                <c:v>100</c:v>
              </c:pt>
              <c:pt idx="78">
                <c:v>100</c:v>
              </c:pt>
              <c:pt idx="79">
                <c:v>100</c:v>
              </c:pt>
              <c:pt idx="80">
                <c:v>100</c:v>
              </c:pt>
              <c:pt idx="81">
                <c:v>100</c:v>
              </c:pt>
              <c:pt idx="82">
                <c:v>100</c:v>
              </c:pt>
              <c:pt idx="83">
                <c:v>100</c:v>
              </c:pt>
              <c:pt idx="84">
                <c:v>100</c:v>
              </c:pt>
              <c:pt idx="85">
                <c:v>100</c:v>
              </c:pt>
              <c:pt idx="86">
                <c:v>100</c:v>
              </c:pt>
              <c:pt idx="87">
                <c:v>100</c:v>
              </c:pt>
              <c:pt idx="88">
                <c:v>100</c:v>
              </c:pt>
              <c:pt idx="89">
                <c:v>100</c:v>
              </c:pt>
              <c:pt idx="90">
                <c:v>100</c:v>
              </c:pt>
              <c:pt idx="91">
                <c:v>100</c:v>
              </c:pt>
              <c:pt idx="92">
                <c:v>100</c:v>
              </c:pt>
              <c:pt idx="93">
                <c:v>100</c:v>
              </c:pt>
              <c:pt idx="94">
                <c:v>100</c:v>
              </c:pt>
              <c:pt idx="95">
                <c:v>100</c:v>
              </c:pt>
              <c:pt idx="96">
                <c:v>100</c:v>
              </c:pt>
              <c:pt idx="97">
                <c:v>100</c:v>
              </c:pt>
              <c:pt idx="98">
                <c:v>100</c:v>
              </c:pt>
              <c:pt idx="99">
                <c:v>100</c:v>
              </c:pt>
              <c:pt idx="100">
                <c:v>100</c:v>
              </c:pt>
              <c:pt idx="101">
                <c:v>100</c:v>
              </c:pt>
              <c:pt idx="102">
                <c:v>100</c:v>
              </c:pt>
              <c:pt idx="103">
                <c:v>100</c:v>
              </c:pt>
              <c:pt idx="104">
                <c:v>100</c:v>
              </c:pt>
              <c:pt idx="105">
                <c:v>100</c:v>
              </c:pt>
              <c:pt idx="106">
                <c:v>100</c:v>
              </c:pt>
              <c:pt idx="107">
                <c:v>100</c:v>
              </c:pt>
              <c:pt idx="108">
                <c:v>100</c:v>
              </c:pt>
              <c:pt idx="109">
                <c:v>100</c:v>
              </c:pt>
              <c:pt idx="110">
                <c:v>100</c:v>
              </c:pt>
              <c:pt idx="111">
                <c:v>100</c:v>
              </c:pt>
              <c:pt idx="112">
                <c:v>100</c:v>
              </c:pt>
              <c:pt idx="113">
                <c:v>100</c:v>
              </c:pt>
              <c:pt idx="114">
                <c:v>100</c:v>
              </c:pt>
              <c:pt idx="115">
                <c:v>100</c:v>
              </c:pt>
              <c:pt idx="116">
                <c:v>100</c:v>
              </c:pt>
              <c:pt idx="117">
                <c:v>100</c:v>
              </c:pt>
              <c:pt idx="118">
                <c:v>100</c:v>
              </c:pt>
              <c:pt idx="119">
                <c:v>100</c:v>
              </c:pt>
              <c:pt idx="120">
                <c:v>100</c:v>
              </c:pt>
              <c:pt idx="121">
                <c:v>100</c:v>
              </c:pt>
              <c:pt idx="122">
                <c:v>100</c:v>
              </c:pt>
              <c:pt idx="123">
                <c:v>100</c:v>
              </c:pt>
              <c:pt idx="124">
                <c:v>100</c:v>
              </c:pt>
              <c:pt idx="125">
                <c:v>100</c:v>
              </c:pt>
              <c:pt idx="126">
                <c:v>100</c:v>
              </c:pt>
              <c:pt idx="127">
                <c:v>100</c:v>
              </c:pt>
              <c:pt idx="128">
                <c:v>100</c:v>
              </c:pt>
              <c:pt idx="129">
                <c:v>100</c:v>
              </c:pt>
              <c:pt idx="130">
                <c:v>100</c:v>
              </c:pt>
              <c:pt idx="131">
                <c:v>100</c:v>
              </c:pt>
              <c:pt idx="132">
                <c:v>100</c:v>
              </c:pt>
              <c:pt idx="133">
                <c:v>100</c:v>
              </c:pt>
              <c:pt idx="134">
                <c:v>100</c:v>
              </c:pt>
              <c:pt idx="135">
                <c:v>100</c:v>
              </c:pt>
              <c:pt idx="136">
                <c:v>100</c:v>
              </c:pt>
              <c:pt idx="137">
                <c:v>100</c:v>
              </c:pt>
              <c:pt idx="138">
                <c:v>100</c:v>
              </c:pt>
              <c:pt idx="139">
                <c:v>100</c:v>
              </c:pt>
            </c:numLit>
          </c:yVal>
          <c:smooth val="1"/>
          <c:extLst>
            <c:ext xmlns:c16="http://schemas.microsoft.com/office/drawing/2014/chart" uri="{C3380CC4-5D6E-409C-BE32-E72D297353CC}">
              <c16:uniqueId val="{00000005-99AF-4EF5-8194-FC53C1D1FB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07675072"/>
        <c:axId val="707678288"/>
      </c:scatterChart>
      <c:valAx>
        <c:axId val="707675072"/>
        <c:scaling>
          <c:logBase val="10"/>
          <c:orientation val="minMax"/>
          <c:max val="300"/>
          <c:min val="0.01"/>
        </c:scaling>
        <c:delete val="0"/>
        <c:axPos val="b"/>
        <c:majorGridlines>
          <c:spPr>
            <a:ln w="6350">
              <a:solidFill>
                <a:schemeClr val="bg1">
                  <a:lumMod val="75000"/>
                </a:schemeClr>
              </a:solidFill>
            </a:ln>
          </c:spPr>
        </c:majorGridlines>
        <c:minorGridlines>
          <c:spPr>
            <a:ln w="6350">
              <a:solidFill>
                <a:schemeClr val="bg1">
                  <a:lumMod val="7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de-DE" dirty="0"/>
                  <a:t>Diameter [µm]</a:t>
                </a:r>
              </a:p>
            </c:rich>
          </c:tx>
          <c:layout>
            <c:manualLayout>
              <c:xMode val="edge"/>
              <c:yMode val="edge"/>
              <c:x val="0.39333532364560397"/>
              <c:y val="0.9165220800737560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bg1">
                <a:lumMod val="50000"/>
              </a:schemeClr>
            </a:solidFill>
            <a:prstDash val="solid"/>
          </a:ln>
        </c:spPr>
        <c:crossAx val="707678288"/>
        <c:crossesAt val="0"/>
        <c:crossBetween val="midCat"/>
      </c:valAx>
      <c:valAx>
        <c:axId val="707678288"/>
        <c:scaling>
          <c:orientation val="minMax"/>
          <c:max val="100"/>
          <c:min val="0"/>
        </c:scaling>
        <c:delete val="0"/>
        <c:axPos val="l"/>
        <c:majorGridlines>
          <c:spPr>
            <a:ln w="6350">
              <a:solidFill>
                <a:schemeClr val="bg1">
                  <a:lumMod val="6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de-DE" dirty="0" err="1"/>
                  <a:t>Cumulative</a:t>
                </a:r>
                <a:r>
                  <a:rPr lang="de-DE" baseline="0" dirty="0"/>
                  <a:t> </a:t>
                </a:r>
                <a:r>
                  <a:rPr lang="de-DE" baseline="0" dirty="0" err="1"/>
                  <a:t>fraction</a:t>
                </a:r>
                <a:r>
                  <a:rPr lang="de-DE" dirty="0"/>
                  <a:t> [V.-%]</a:t>
                </a:r>
              </a:p>
            </c:rich>
          </c:tx>
          <c:layout>
            <c:manualLayout>
              <c:xMode val="edge"/>
              <c:yMode val="edge"/>
              <c:x val="0"/>
              <c:y val="5.2774537037037002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12700">
            <a:solidFill>
              <a:schemeClr val="bg1">
                <a:lumMod val="50000"/>
              </a:schemeClr>
            </a:solidFill>
            <a:prstDash val="solid"/>
          </a:ln>
        </c:spPr>
        <c:crossAx val="707675072"/>
        <c:crossesAt val="0.01"/>
        <c:crossBetween val="midCat"/>
        <c:majorUnit val="20"/>
      </c:valAx>
      <c:spPr>
        <a:solidFill>
          <a:schemeClr val="bg1"/>
        </a:solidFill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spPr>
    <a:noFill/>
    <a:ln w="9525">
      <a:noFill/>
    </a:ln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694C4B-35E1-4483-AF34-EA1C5B681820}" type="datetimeFigureOut">
              <a:rPr lang="en-GB" smtClean="0"/>
              <a:t>04/04/2019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93ACB-37AB-4D8B-8274-4B3F6EB4665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837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3ACB-37AB-4D8B-8274-4B3F6EB4665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94009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3ACB-37AB-4D8B-8274-4B3F6EB4665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035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3ACB-37AB-4D8B-8274-4B3F6EB4665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190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3FEE-AD5D-4C26-B058-36261453041C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6708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3ACB-37AB-4D8B-8274-4B3F6EB4665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6616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3ACB-37AB-4D8B-8274-4B3F6EB46651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1813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3ACB-37AB-4D8B-8274-4B3F6EB46651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0490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3ACB-37AB-4D8B-8274-4B3F6EB46651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020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methacrylate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ester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(MPEG),</a:t>
            </a:r>
          </a:p>
          <a:p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allyl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ether</a:t>
            </a:r>
            <a:r>
              <a:rPr lang="de-DE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(APEG</a:t>
            </a:r>
            <a:endParaRPr lang="de-DE" baseline="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3ACB-37AB-4D8B-8274-4B3F6EB4665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204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C3FEE-AD5D-4C26-B058-36261453041C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8790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Volume </a:t>
            </a:r>
            <a:r>
              <a:rPr lang="de-DE" dirty="0" err="1"/>
              <a:t>percentage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3ACB-37AB-4D8B-8274-4B3F6EB4665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383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3ACB-37AB-4D8B-8274-4B3F6EB4665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902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3ACB-37AB-4D8B-8274-4B3F6EB4665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182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3ACB-37AB-4D8B-8274-4B3F6EB4665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0920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Video 9.5-0.5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3ACB-37AB-4D8B-8274-4B3F6EB4665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87644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B93ACB-37AB-4D8B-8274-4B3F6EB4665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055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title="Texteingabefeld Überschrift"/>
          <p:cNvSpPr>
            <a:spLocks noGrp="1"/>
          </p:cNvSpPr>
          <p:nvPr>
            <p:ph type="ctrTitle"/>
          </p:nvPr>
        </p:nvSpPr>
        <p:spPr>
          <a:xfrm>
            <a:off x="758757" y="3891600"/>
            <a:ext cx="8103140" cy="603128"/>
          </a:xfrm>
          <a:prstGeom prst="rect">
            <a:avLst/>
          </a:prstGeom>
        </p:spPr>
        <p:txBody>
          <a:bodyPr anchor="t" anchorCtr="0"/>
          <a:lstStyle>
            <a:lvl1pPr algn="r">
              <a:defRPr sz="3000" b="1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Subtitle 2" title="Texteingabefeld Unterüberschrift"/>
          <p:cNvSpPr>
            <a:spLocks noGrp="1"/>
          </p:cNvSpPr>
          <p:nvPr>
            <p:ph type="subTitle" idx="1"/>
          </p:nvPr>
        </p:nvSpPr>
        <p:spPr>
          <a:xfrm>
            <a:off x="758757" y="4494728"/>
            <a:ext cx="8103140" cy="1655762"/>
          </a:xfrm>
          <a:prstGeom prst="rect">
            <a:avLst/>
          </a:prstGeo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 dirty="0"/>
          </a:p>
        </p:txBody>
      </p:sp>
      <p:cxnSp>
        <p:nvCxnSpPr>
          <p:cNvPr id="6" name="Gewinkelte Verbindung 5" descr="Das ist ein Gestaltungselement." title="Linie"/>
          <p:cNvCxnSpPr/>
          <p:nvPr userDrawn="1"/>
        </p:nvCxnSpPr>
        <p:spPr>
          <a:xfrm rot="5400000" flipH="1" flipV="1">
            <a:off x="1206713" y="-658626"/>
            <a:ext cx="6876000" cy="8208000"/>
          </a:xfrm>
          <a:prstGeom prst="bentConnector3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0108" y="295781"/>
            <a:ext cx="5255359" cy="1194816"/>
          </a:xfrm>
          <a:prstGeom prst="rect">
            <a:avLst/>
          </a:prstGeom>
        </p:spPr>
      </p:pic>
      <p:sp>
        <p:nvSpPr>
          <p:cNvPr id="4" name="Rechteck 3"/>
          <p:cNvSpPr/>
          <p:nvPr userDrawn="1"/>
        </p:nvSpPr>
        <p:spPr>
          <a:xfrm>
            <a:off x="6457444" y="295781"/>
            <a:ext cx="1893537" cy="513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hteck 6"/>
          <p:cNvSpPr/>
          <p:nvPr userDrawn="1"/>
        </p:nvSpPr>
        <p:spPr>
          <a:xfrm>
            <a:off x="97104" y="295781"/>
            <a:ext cx="1505120" cy="513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rmal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 title="Texteingabefeld"/>
          <p:cNvSpPr>
            <a:spLocks noGrp="1"/>
          </p:cNvSpPr>
          <p:nvPr>
            <p:ph idx="1"/>
          </p:nvPr>
        </p:nvSpPr>
        <p:spPr>
          <a:xfrm>
            <a:off x="539750" y="1839306"/>
            <a:ext cx="6516688" cy="37492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800"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39750" y="1268413"/>
            <a:ext cx="6516688" cy="574978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defRPr sz="1600" b="1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grpSp>
        <p:nvGrpSpPr>
          <p:cNvPr id="6" name="Gruppieren 5" descr="Das ist ein Gestaltungselement." title="Linie"/>
          <p:cNvGrpSpPr/>
          <p:nvPr userDrawn="1"/>
        </p:nvGrpSpPr>
        <p:grpSpPr>
          <a:xfrm>
            <a:off x="491247" y="0"/>
            <a:ext cx="8652753" cy="714982"/>
            <a:chOff x="491247" y="0"/>
            <a:chExt cx="8652753" cy="714982"/>
          </a:xfrm>
        </p:grpSpPr>
        <p:cxnSp>
          <p:nvCxnSpPr>
            <p:cNvPr id="5" name="Gerader Verbinder 4"/>
            <p:cNvCxnSpPr/>
            <p:nvPr userDrawn="1"/>
          </p:nvCxnSpPr>
          <p:spPr>
            <a:xfrm>
              <a:off x="496111" y="0"/>
              <a:ext cx="0" cy="705255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 userDrawn="1"/>
          </p:nvCxnSpPr>
          <p:spPr>
            <a:xfrm flipV="1">
              <a:off x="491247" y="705255"/>
              <a:ext cx="8652753" cy="9727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339" y="6179083"/>
            <a:ext cx="1689222" cy="38404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85" y="224993"/>
            <a:ext cx="675687" cy="401512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FDCD81C-834C-8148-9EC9-ECDAF815E2FF}"/>
              </a:ext>
            </a:extLst>
          </p:cNvPr>
          <p:cNvSpPr txBox="1"/>
          <p:nvPr userDrawn="1"/>
        </p:nvSpPr>
        <p:spPr>
          <a:xfrm>
            <a:off x="134442" y="6548295"/>
            <a:ext cx="2023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6</a:t>
            </a:r>
            <a:r>
              <a:rPr lang="de-DE" sz="1000" baseline="30000" dirty="0"/>
              <a:t>th</a:t>
            </a:r>
            <a:r>
              <a:rPr lang="de-DE" sz="1000" dirty="0"/>
              <a:t> </a:t>
            </a:r>
            <a:r>
              <a:rPr lang="de-DE" sz="1000" dirty="0" err="1"/>
              <a:t>Slag</a:t>
            </a:r>
            <a:r>
              <a:rPr lang="de-DE" sz="1000" dirty="0"/>
              <a:t> Valorisation Symposium</a:t>
            </a:r>
          </a:p>
        </p:txBody>
      </p:sp>
    </p:spTree>
    <p:extLst>
      <p:ext uri="{BB962C8B-B14F-4D97-AF65-F5344CB8AC3E}">
        <p14:creationId xmlns:p14="http://schemas.microsoft.com/office/powerpoint/2010/main" val="24041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ieren 2" descr="Das ist ein Gestaltungselement." title="Linie"/>
          <p:cNvGrpSpPr/>
          <p:nvPr userDrawn="1"/>
        </p:nvGrpSpPr>
        <p:grpSpPr>
          <a:xfrm>
            <a:off x="491247" y="0"/>
            <a:ext cx="8652753" cy="714982"/>
            <a:chOff x="491247" y="0"/>
            <a:chExt cx="8652753" cy="714982"/>
          </a:xfrm>
        </p:grpSpPr>
        <p:cxnSp>
          <p:nvCxnSpPr>
            <p:cNvPr id="4" name="Gerader Verbinder 12"/>
            <p:cNvCxnSpPr/>
            <p:nvPr userDrawn="1"/>
          </p:nvCxnSpPr>
          <p:spPr>
            <a:xfrm>
              <a:off x="496111" y="0"/>
              <a:ext cx="0" cy="705255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Gerader Verbinder 13"/>
            <p:cNvCxnSpPr/>
            <p:nvPr userDrawn="1"/>
          </p:nvCxnSpPr>
          <p:spPr>
            <a:xfrm flipV="1">
              <a:off x="491247" y="705255"/>
              <a:ext cx="8652753" cy="9727"/>
            </a:xfrm>
            <a:prstGeom prst="line">
              <a:avLst/>
            </a:prstGeom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339" y="6179083"/>
            <a:ext cx="1689222" cy="384048"/>
          </a:xfrm>
          <a:prstGeom prst="rect">
            <a:avLst/>
          </a:prstGeom>
        </p:spPr>
      </p:pic>
      <p:pic>
        <p:nvPicPr>
          <p:cNvPr id="10" name="Grafik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085" y="224993"/>
            <a:ext cx="675687" cy="40151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E65360F5-A4F8-C44F-B2BF-4F76688B1F88}"/>
              </a:ext>
            </a:extLst>
          </p:cNvPr>
          <p:cNvSpPr txBox="1"/>
          <p:nvPr userDrawn="1"/>
        </p:nvSpPr>
        <p:spPr>
          <a:xfrm>
            <a:off x="134442" y="6548295"/>
            <a:ext cx="202331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6</a:t>
            </a:r>
            <a:r>
              <a:rPr lang="de-DE" sz="1000" baseline="30000" dirty="0"/>
              <a:t>th</a:t>
            </a:r>
            <a:r>
              <a:rPr lang="de-DE" sz="1000" dirty="0"/>
              <a:t> </a:t>
            </a:r>
            <a:r>
              <a:rPr lang="de-DE" sz="1000" dirty="0" err="1"/>
              <a:t>Slag</a:t>
            </a:r>
            <a:r>
              <a:rPr lang="de-DE" sz="1000" dirty="0"/>
              <a:t> Valorisation Symposium</a:t>
            </a:r>
          </a:p>
        </p:txBody>
      </p:sp>
    </p:spTree>
    <p:extLst>
      <p:ext uri="{BB962C8B-B14F-4D97-AF65-F5344CB8AC3E}">
        <p14:creationId xmlns:p14="http://schemas.microsoft.com/office/powerpoint/2010/main" val="1835258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/>
          <p:nvPr userDrawn="1"/>
        </p:nvSpPr>
        <p:spPr>
          <a:xfrm>
            <a:off x="1115754" y="376903"/>
            <a:ext cx="72423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800" dirty="0"/>
              <a:t>Alkali-activated slag with low water/binder-ratio </a:t>
            </a:r>
            <a:r>
              <a:rPr lang="de-DE" sz="800" dirty="0">
                <a:solidFill>
                  <a:prstClr val="black"/>
                </a:solidFill>
              </a:rPr>
              <a:t>| Wetzel, Schade, Middendorf |  04.04.2019   | </a:t>
            </a:r>
            <a:r>
              <a:rPr lang="de-DE" sz="800" dirty="0" err="1">
                <a:solidFill>
                  <a:prstClr val="black"/>
                </a:solidFill>
              </a:rPr>
              <a:t>page</a:t>
            </a:r>
            <a:r>
              <a:rPr lang="de-DE" sz="800" dirty="0">
                <a:solidFill>
                  <a:prstClr val="black"/>
                </a:solidFill>
              </a:rPr>
              <a:t> </a:t>
            </a:r>
            <a:fld id="{96CA6CBC-5DEA-4F44-97A6-78E0019D45C1}" type="slidenum">
              <a:rPr lang="de-DE" sz="800" smtClean="0">
                <a:solidFill>
                  <a:prstClr val="black"/>
                </a:solidFill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1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6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40">
          <p15:clr>
            <a:srgbClr val="F26B43"/>
          </p15:clr>
        </p15:guide>
        <p15:guide id="2" pos="5511">
          <p15:clr>
            <a:srgbClr val="F26B43"/>
          </p15:clr>
        </p15:guide>
        <p15:guide id="3" orient="horz" pos="799">
          <p15:clr>
            <a:srgbClr val="F26B43"/>
          </p15:clr>
        </p15:guide>
        <p15:guide id="4" orient="horz" pos="3680">
          <p15:clr>
            <a:srgbClr val="F26B43"/>
          </p15:clr>
        </p15:guide>
        <p15:guide id="5" pos="1292">
          <p15:clr>
            <a:srgbClr val="F26B43"/>
          </p15:clr>
        </p15:guide>
        <p15:guide id="6" pos="1406">
          <p15:clr>
            <a:srgbClr val="F26B43"/>
          </p15:clr>
        </p15:guide>
        <p15:guide id="7" pos="2336">
          <p15:clr>
            <a:srgbClr val="F26B43"/>
          </p15:clr>
        </p15:guide>
        <p15:guide id="8" pos="2449">
          <p15:clr>
            <a:srgbClr val="F26B43"/>
          </p15:clr>
        </p15:guide>
        <p15:guide id="9" pos="3379">
          <p15:clr>
            <a:srgbClr val="F26B43"/>
          </p15:clr>
        </p15:guide>
        <p15:guide id="10" pos="3492">
          <p15:clr>
            <a:srgbClr val="F26B43"/>
          </p15:clr>
        </p15:guide>
        <p15:guide id="11" pos="4445">
          <p15:clr>
            <a:srgbClr val="F26B43"/>
          </p15:clr>
        </p15:guide>
        <p15:guide id="12" pos="45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jpe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9.pn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54.png"/><Relationship Id="rId7" Type="http://schemas.openxmlformats.org/officeDocument/2006/relationships/image" Target="../media/image5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55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8" Type="http://schemas.openxmlformats.org/officeDocument/2006/relationships/image" Target="NULL"/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12" Type="http://schemas.openxmlformats.org/officeDocument/2006/relationships/image" Target="../media/image15.em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chart" Target="../charts/chart1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tiff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22.png"/><Relationship Id="rId5" Type="http://schemas.openxmlformats.org/officeDocument/2006/relationships/image" Target="../media/image17.tiff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58757" y="3891600"/>
            <a:ext cx="8237324" cy="909000"/>
          </a:xfrm>
        </p:spPr>
        <p:txBody>
          <a:bodyPr/>
          <a:lstStyle/>
          <a:p>
            <a:pPr algn="l"/>
            <a:r>
              <a:rPr lang="en-GB" sz="2800" dirty="0"/>
              <a:t>Alkali-activated slag with low water/binder-ratio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76368" y="4869645"/>
            <a:ext cx="8237325" cy="309282"/>
          </a:xfrm>
        </p:spPr>
        <p:txBody>
          <a:bodyPr/>
          <a:lstStyle/>
          <a:p>
            <a:r>
              <a:rPr lang="de-DE" u="sng" dirty="0"/>
              <a:t>Alexander Wetzel,</a:t>
            </a:r>
            <a:r>
              <a:rPr lang="de-DE" dirty="0"/>
              <a:t>  Tim Schade, Bernhard Middendorf</a:t>
            </a:r>
          </a:p>
          <a:p>
            <a:endParaRPr lang="de-DE" dirty="0"/>
          </a:p>
        </p:txBody>
      </p:sp>
      <p:pic>
        <p:nvPicPr>
          <p:cNvPr id="5" name="Grafik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082"/>
          <a:stretch/>
        </p:blipFill>
        <p:spPr>
          <a:xfrm>
            <a:off x="4726755" y="5553999"/>
            <a:ext cx="1747295" cy="1029759"/>
          </a:xfrm>
          <a:prstGeom prst="rect">
            <a:avLst/>
          </a:prstGeom>
        </p:spPr>
      </p:pic>
      <p:pic>
        <p:nvPicPr>
          <p:cNvPr id="6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0756" y="5553999"/>
            <a:ext cx="1732937" cy="102975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48C1CC7B-3940-A847-96B6-32B1D2578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836" y="4800600"/>
            <a:ext cx="3488123" cy="195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07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96995D3C-2CE3-744E-9AE3-F0E03122AF8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306" y="1187244"/>
            <a:ext cx="7296375" cy="4718256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6BCC653-730E-A54C-BADE-07085B646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11" y="908863"/>
            <a:ext cx="6516688" cy="574978"/>
          </a:xfrm>
        </p:spPr>
        <p:txBody>
          <a:bodyPr/>
          <a:lstStyle/>
          <a:p>
            <a:r>
              <a:rPr lang="de-DE" sz="2000" dirty="0" err="1"/>
              <a:t>Influence</a:t>
            </a:r>
            <a:r>
              <a:rPr lang="de-DE" sz="2000" dirty="0"/>
              <a:t> on </a:t>
            </a:r>
            <a:r>
              <a:rPr lang="de-DE" sz="2000" dirty="0" err="1"/>
              <a:t>compressive</a:t>
            </a:r>
            <a:r>
              <a:rPr lang="de-DE" sz="2000" dirty="0"/>
              <a:t> </a:t>
            </a:r>
            <a:r>
              <a:rPr lang="de-DE" sz="2000" dirty="0" err="1"/>
              <a:t>strength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nanosilica</a:t>
            </a:r>
            <a:endParaRPr lang="de-DE" sz="20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29F3781-4CFE-DB48-8EB4-EF96CB1F328F}"/>
              </a:ext>
            </a:extLst>
          </p:cNvPr>
          <p:cNvSpPr txBox="1"/>
          <p:nvPr/>
        </p:nvSpPr>
        <p:spPr>
          <a:xfrm>
            <a:off x="6964514" y="137470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7 </a:t>
            </a:r>
            <a:r>
              <a:rPr lang="de-DE" dirty="0" err="1"/>
              <a:t>days</a:t>
            </a:r>
            <a:endParaRPr lang="de-DE" dirty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4B23096-842B-724B-A7BA-B86B150F621F}"/>
              </a:ext>
            </a:extLst>
          </p:cNvPr>
          <p:cNvSpPr txBox="1"/>
          <p:nvPr/>
        </p:nvSpPr>
        <p:spPr>
          <a:xfrm>
            <a:off x="7396683" y="72697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</a:t>
            </a:r>
            <a:r>
              <a:rPr lang="de-DE" dirty="0"/>
              <a:t>/b </a:t>
            </a:r>
            <a:r>
              <a:rPr lang="de-DE" dirty="0" err="1"/>
              <a:t>ratio</a:t>
            </a:r>
            <a:r>
              <a:rPr lang="de-DE" dirty="0"/>
              <a:t> 0.25</a:t>
            </a:r>
          </a:p>
        </p:txBody>
      </p:sp>
    </p:spTree>
    <p:extLst>
      <p:ext uri="{BB962C8B-B14F-4D97-AF65-F5344CB8AC3E}">
        <p14:creationId xmlns:p14="http://schemas.microsoft.com/office/powerpoint/2010/main" val="591191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759C93AB-8133-AF41-BAC0-C5649FCC860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42788" y="4004745"/>
            <a:ext cx="3661852" cy="2746389"/>
          </a:xfrm>
          <a:prstGeom prst="rect">
            <a:avLst/>
          </a:prstGeom>
        </p:spPr>
      </p:pic>
      <p:sp>
        <p:nvSpPr>
          <p:cNvPr id="11" name="Titel 2">
            <a:extLst>
              <a:ext uri="{FF2B5EF4-FFF2-40B4-BE49-F238E27FC236}">
                <a16:creationId xmlns:a16="http://schemas.microsoft.com/office/drawing/2014/main" id="{826ED518-0D21-FB48-A9CD-29196DC53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959493"/>
            <a:ext cx="7368574" cy="574978"/>
          </a:xfrm>
        </p:spPr>
        <p:txBody>
          <a:bodyPr/>
          <a:lstStyle/>
          <a:p>
            <a:r>
              <a:rPr lang="de-DE" dirty="0"/>
              <a:t>Mini-</a:t>
            </a:r>
            <a:r>
              <a:rPr lang="de-DE" dirty="0" err="1"/>
              <a:t>Slump</a:t>
            </a:r>
            <a:r>
              <a:rPr lang="de-DE" dirty="0"/>
              <a:t> Test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variation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superplasticizer</a:t>
            </a:r>
            <a:r>
              <a:rPr lang="de-DE" dirty="0"/>
              <a:t> type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amount</a:t>
            </a:r>
            <a:endParaRPr lang="de-DE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B92CE6B-B910-A944-99CF-A816BFA8E5D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96" y="1208938"/>
            <a:ext cx="3902278" cy="252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D417D19-BE79-E949-B8FA-420A49F66F4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7017" y="1208938"/>
            <a:ext cx="3902280" cy="252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85F8130-B1B8-A543-904B-35BCD503E2F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005" y="3888259"/>
            <a:ext cx="3902279" cy="25200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DB1DEB6-0D34-544B-9C29-2FA1AC5F5C12}"/>
              </a:ext>
            </a:extLst>
          </p:cNvPr>
          <p:cNvSpPr/>
          <p:nvPr/>
        </p:nvSpPr>
        <p:spPr>
          <a:xfrm>
            <a:off x="639360" y="3666788"/>
            <a:ext cx="4572000" cy="2308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" sz="900" dirty="0">
                <a:solidFill>
                  <a:srgbClr val="FF0000"/>
                </a:solidFill>
              </a:rPr>
              <a:t>Conte &amp; Plank. Cement and Concrete Research 116 (2019) 95–101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8702CD3-5537-FE4E-B804-74E5284004A8}"/>
              </a:ext>
            </a:extLst>
          </p:cNvPr>
          <p:cNvSpPr txBox="1"/>
          <p:nvPr/>
        </p:nvSpPr>
        <p:spPr>
          <a:xfrm>
            <a:off x="7644276" y="84841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</a:t>
            </a:r>
            <a:r>
              <a:rPr lang="de-DE" dirty="0"/>
              <a:t>/b-ratio 0.2</a:t>
            </a:r>
          </a:p>
        </p:txBody>
      </p:sp>
    </p:spTree>
    <p:extLst>
      <p:ext uri="{BB962C8B-B14F-4D97-AF65-F5344CB8AC3E}">
        <p14:creationId xmlns:p14="http://schemas.microsoft.com/office/powerpoint/2010/main" val="894811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22E80B0-A309-984A-AD8E-F9ECB5E65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Improving</a:t>
            </a:r>
            <a:r>
              <a:rPr lang="de-DE" dirty="0"/>
              <a:t> </a:t>
            </a:r>
            <a:r>
              <a:rPr lang="de-DE" dirty="0" err="1"/>
              <a:t>workability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using</a:t>
            </a:r>
            <a:r>
              <a:rPr lang="de-DE" dirty="0"/>
              <a:t> </a:t>
            </a:r>
            <a:r>
              <a:rPr lang="de-DE" dirty="0" err="1"/>
              <a:t>superplasticizers</a:t>
            </a:r>
            <a:r>
              <a:rPr lang="de-DE" dirty="0"/>
              <a:t> (SP 1 - APEG)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3990376-F6CA-9446-B512-408043BB3A8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0047" y="1839913"/>
            <a:ext cx="7137823" cy="461572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B560966-B516-AE4A-89E7-A09604ED228A}"/>
              </a:ext>
            </a:extLst>
          </p:cNvPr>
          <p:cNvSpPr txBox="1"/>
          <p:nvPr/>
        </p:nvSpPr>
        <p:spPr>
          <a:xfrm>
            <a:off x="7416736" y="815846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</a:t>
            </a:r>
            <a:r>
              <a:rPr lang="de-DE" dirty="0"/>
              <a:t>/b-ratio 0.2</a:t>
            </a:r>
          </a:p>
        </p:txBody>
      </p:sp>
      <p:pic>
        <p:nvPicPr>
          <p:cNvPr id="5" name="Bild 11">
            <a:extLst>
              <a:ext uri="{FF2B5EF4-FFF2-40B4-BE49-F238E27FC236}">
                <a16:creationId xmlns:a16="http://schemas.microsoft.com/office/drawing/2014/main" id="{77D4EFDC-1649-8241-A533-5714C16711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6735" y="1403423"/>
            <a:ext cx="1454245" cy="176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811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0B54E71-F942-6F42-AF96-35FDE0BE5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Variation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activator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silica</a:t>
            </a:r>
            <a:r>
              <a:rPr lang="de-DE" dirty="0"/>
              <a:t> </a:t>
            </a:r>
            <a:r>
              <a:rPr lang="de-DE" dirty="0" err="1"/>
              <a:t>fume</a:t>
            </a:r>
            <a:r>
              <a:rPr lang="de-DE" dirty="0"/>
              <a:t> </a:t>
            </a:r>
            <a:r>
              <a:rPr lang="de-DE" dirty="0" err="1"/>
              <a:t>content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80319DB3-EE0A-9C4B-B958-DE2EBA36DC75}"/>
              </a:ext>
            </a:extLst>
          </p:cNvPr>
          <p:cNvSpPr/>
          <p:nvPr/>
        </p:nvSpPr>
        <p:spPr>
          <a:xfrm>
            <a:off x="5343617" y="5241718"/>
            <a:ext cx="143194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2 molar KOH</a:t>
            </a:r>
          </a:p>
          <a:p>
            <a:r>
              <a:rPr lang="de-DE" sz="1400" dirty="0"/>
              <a:t>37 % </a:t>
            </a:r>
            <a:r>
              <a:rPr lang="de-DE" sz="1400" dirty="0" err="1"/>
              <a:t>slag</a:t>
            </a:r>
            <a:endParaRPr lang="de-DE" sz="1400" dirty="0"/>
          </a:p>
          <a:p>
            <a:r>
              <a:rPr lang="de-DE" sz="1400" dirty="0"/>
              <a:t>5% </a:t>
            </a:r>
            <a:r>
              <a:rPr lang="de-DE" sz="1400" dirty="0" err="1"/>
              <a:t>silica</a:t>
            </a:r>
            <a:r>
              <a:rPr lang="de-DE" sz="1400" dirty="0"/>
              <a:t> </a:t>
            </a:r>
            <a:r>
              <a:rPr lang="de-DE" sz="1400" dirty="0" err="1"/>
              <a:t>fume</a:t>
            </a:r>
            <a:endParaRPr lang="de-DE" sz="1400" dirty="0"/>
          </a:p>
          <a:p>
            <a:r>
              <a:rPr lang="de-DE" sz="1400" dirty="0" err="1"/>
              <a:t>w</a:t>
            </a:r>
            <a:r>
              <a:rPr lang="de-DE" sz="1400" dirty="0"/>
              <a:t>/b </a:t>
            </a:r>
            <a:r>
              <a:rPr lang="de-DE" sz="1400" dirty="0" err="1"/>
              <a:t>ratio</a:t>
            </a:r>
            <a:r>
              <a:rPr lang="de-DE" sz="1400" dirty="0"/>
              <a:t> 0.5</a:t>
            </a:r>
          </a:p>
          <a:p>
            <a:r>
              <a:rPr lang="de-DE" sz="1400" dirty="0"/>
              <a:t>+0.1 % SP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629FFEE-4423-734C-90CC-8F6B68FE0670}"/>
              </a:ext>
            </a:extLst>
          </p:cNvPr>
          <p:cNvSpPr/>
          <p:nvPr/>
        </p:nvSpPr>
        <p:spPr>
          <a:xfrm>
            <a:off x="1741997" y="5241718"/>
            <a:ext cx="143194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2 molar KOH</a:t>
            </a:r>
          </a:p>
          <a:p>
            <a:r>
              <a:rPr lang="de-DE" sz="1400" dirty="0"/>
              <a:t>37 % </a:t>
            </a:r>
            <a:r>
              <a:rPr lang="de-DE" sz="1400" dirty="0" err="1"/>
              <a:t>slag</a:t>
            </a:r>
            <a:endParaRPr lang="de-DE" sz="1400" dirty="0"/>
          </a:p>
          <a:p>
            <a:r>
              <a:rPr lang="de-DE" sz="1400" dirty="0"/>
              <a:t>5% </a:t>
            </a:r>
            <a:r>
              <a:rPr lang="de-DE" sz="1400" dirty="0" err="1"/>
              <a:t>silica</a:t>
            </a:r>
            <a:r>
              <a:rPr lang="de-DE" sz="1400" dirty="0"/>
              <a:t> </a:t>
            </a:r>
            <a:r>
              <a:rPr lang="de-DE" sz="1400" dirty="0" err="1"/>
              <a:t>fume</a:t>
            </a:r>
            <a:endParaRPr lang="de-DE" sz="1400" dirty="0"/>
          </a:p>
          <a:p>
            <a:r>
              <a:rPr lang="de-DE" sz="1400" dirty="0" err="1"/>
              <a:t>w</a:t>
            </a:r>
            <a:r>
              <a:rPr lang="de-DE" sz="1400" dirty="0"/>
              <a:t>/b </a:t>
            </a:r>
            <a:r>
              <a:rPr lang="de-DE" sz="1400" dirty="0" err="1"/>
              <a:t>ratio</a:t>
            </a:r>
            <a:r>
              <a:rPr lang="de-DE" sz="1400" dirty="0"/>
              <a:t> 0.5</a:t>
            </a:r>
          </a:p>
        </p:txBody>
      </p:sp>
      <p:pic>
        <p:nvPicPr>
          <p:cNvPr id="8" name="Grafik 7" descr="C:\Users\Tim Schade\Documents\D_Betreuung\HIWI Müzi\2 moll KOH - 37M.-% HSM + 5 M.-% Silicastaub.jpg">
            <a:extLst>
              <a:ext uri="{FF2B5EF4-FFF2-40B4-BE49-F238E27FC236}">
                <a16:creationId xmlns:a16="http://schemas.microsoft.com/office/drawing/2014/main" id="{70A8A6DD-8445-054A-B91F-820049D1BBE9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684318" y="1826921"/>
            <a:ext cx="3295895" cy="33011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Grafik 8" descr="C:\Users\Tim Schade\Documents\D_Betreuung\HIWI Müzi\2 moll KOH - 37M.-% HSM + 5 M.-% Silicastaub + 0,1% FM.jpg">
            <a:extLst>
              <a:ext uri="{FF2B5EF4-FFF2-40B4-BE49-F238E27FC236}">
                <a16:creationId xmlns:a16="http://schemas.microsoft.com/office/drawing/2014/main" id="{F8A49A6B-5EF8-EE42-8A73-419C65F744D5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4669926" y="1826920"/>
            <a:ext cx="2779325" cy="330110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CF9F364-FDAB-CE48-A9F4-FF01F050823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393" y="848064"/>
            <a:ext cx="1865607" cy="139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01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02DE1A8-1C52-BE46-9009-D718A91F7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Variation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activator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silica</a:t>
            </a:r>
            <a:r>
              <a:rPr lang="de-DE" dirty="0"/>
              <a:t> </a:t>
            </a:r>
            <a:r>
              <a:rPr lang="de-DE" dirty="0" err="1"/>
              <a:t>fume</a:t>
            </a:r>
            <a:r>
              <a:rPr lang="de-DE" dirty="0"/>
              <a:t> </a:t>
            </a:r>
            <a:r>
              <a:rPr lang="de-DE" dirty="0" err="1"/>
              <a:t>content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4F703F9D-D8ED-D34A-B95C-25C6DDE3B080}"/>
              </a:ext>
            </a:extLst>
          </p:cNvPr>
          <p:cNvSpPr/>
          <p:nvPr/>
        </p:nvSpPr>
        <p:spPr>
          <a:xfrm>
            <a:off x="1512094" y="5351050"/>
            <a:ext cx="20652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2 molar KOH</a:t>
            </a:r>
          </a:p>
          <a:p>
            <a:r>
              <a:rPr lang="de-DE" sz="1400" dirty="0"/>
              <a:t>39.5 % </a:t>
            </a:r>
            <a:r>
              <a:rPr lang="de-DE" sz="1400" dirty="0" err="1"/>
              <a:t>slag</a:t>
            </a:r>
            <a:endParaRPr lang="de-DE" sz="1400" dirty="0"/>
          </a:p>
          <a:p>
            <a:r>
              <a:rPr lang="de-DE" sz="1400" dirty="0"/>
              <a:t>2.5% </a:t>
            </a:r>
            <a:r>
              <a:rPr lang="de-DE" sz="1400" dirty="0" err="1"/>
              <a:t>silica</a:t>
            </a:r>
            <a:r>
              <a:rPr lang="de-DE" sz="1400" dirty="0"/>
              <a:t> </a:t>
            </a:r>
            <a:r>
              <a:rPr lang="de-DE" sz="1400" dirty="0" err="1"/>
              <a:t>fume</a:t>
            </a:r>
            <a:endParaRPr lang="de-DE" sz="1400" dirty="0"/>
          </a:p>
          <a:p>
            <a:r>
              <a:rPr lang="de-DE" sz="1400" dirty="0" err="1"/>
              <a:t>w</a:t>
            </a:r>
            <a:r>
              <a:rPr lang="de-DE" sz="1400" dirty="0"/>
              <a:t>/b </a:t>
            </a:r>
            <a:r>
              <a:rPr lang="de-DE" sz="1400" dirty="0" err="1"/>
              <a:t>ratio</a:t>
            </a:r>
            <a:r>
              <a:rPr lang="de-DE" sz="1400" dirty="0"/>
              <a:t> 0.5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8B76FF9-222D-784D-87DD-80EF5243144C}"/>
              </a:ext>
            </a:extLst>
          </p:cNvPr>
          <p:cNvSpPr/>
          <p:nvPr/>
        </p:nvSpPr>
        <p:spPr>
          <a:xfrm>
            <a:off x="5186855" y="5351050"/>
            <a:ext cx="206528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2 molar KOH</a:t>
            </a:r>
          </a:p>
          <a:p>
            <a:r>
              <a:rPr lang="de-DE" sz="1400" dirty="0"/>
              <a:t>39.5 % </a:t>
            </a:r>
            <a:r>
              <a:rPr lang="de-DE" sz="1400" dirty="0" err="1"/>
              <a:t>slag</a:t>
            </a:r>
            <a:endParaRPr lang="de-DE" sz="1400" dirty="0"/>
          </a:p>
          <a:p>
            <a:r>
              <a:rPr lang="de-DE" sz="1400" dirty="0"/>
              <a:t>2.5% </a:t>
            </a:r>
            <a:r>
              <a:rPr lang="de-DE" sz="1400" dirty="0" err="1"/>
              <a:t>silica</a:t>
            </a:r>
            <a:r>
              <a:rPr lang="de-DE" sz="1400" dirty="0"/>
              <a:t> </a:t>
            </a:r>
            <a:r>
              <a:rPr lang="de-DE" sz="1400" dirty="0" err="1"/>
              <a:t>fume</a:t>
            </a:r>
            <a:endParaRPr lang="de-DE" sz="1400" dirty="0"/>
          </a:p>
          <a:p>
            <a:r>
              <a:rPr lang="de-DE" sz="1400" dirty="0" err="1"/>
              <a:t>w</a:t>
            </a:r>
            <a:r>
              <a:rPr lang="de-DE" sz="1400" dirty="0"/>
              <a:t>/b </a:t>
            </a:r>
            <a:r>
              <a:rPr lang="de-DE" sz="1400" dirty="0" err="1"/>
              <a:t>ratio</a:t>
            </a:r>
            <a:r>
              <a:rPr lang="de-DE" sz="1400" dirty="0"/>
              <a:t> 0.5</a:t>
            </a:r>
          </a:p>
          <a:p>
            <a:r>
              <a:rPr lang="de-DE" sz="1400" dirty="0"/>
              <a:t>+0.1 % SP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CD4AECD-7492-E34E-A0C9-B93196523B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95785" y="2149928"/>
            <a:ext cx="3542056" cy="278185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2EDF84F-678D-F347-8E15-27537F068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40837" y="1855875"/>
            <a:ext cx="3523132" cy="336995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97B54CE-2BE0-2945-9100-374A2A911DB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393" y="848064"/>
            <a:ext cx="1865607" cy="139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252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66D72D9-6908-B34F-874C-EF6CBE8AA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Variation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activator</a:t>
            </a:r>
            <a:r>
              <a:rPr lang="de-DE" dirty="0"/>
              <a:t> </a:t>
            </a:r>
            <a:r>
              <a:rPr lang="de-DE" dirty="0" err="1"/>
              <a:t>concentration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silica</a:t>
            </a:r>
            <a:r>
              <a:rPr lang="de-DE" dirty="0"/>
              <a:t> </a:t>
            </a:r>
            <a:r>
              <a:rPr lang="de-DE" dirty="0" err="1"/>
              <a:t>fume</a:t>
            </a:r>
            <a:r>
              <a:rPr lang="de-DE" dirty="0"/>
              <a:t> </a:t>
            </a:r>
            <a:r>
              <a:rPr lang="de-DE" dirty="0" err="1"/>
              <a:t>content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1A595084-0AD6-D14A-AB0F-97A4FE64DD6D}"/>
              </a:ext>
            </a:extLst>
          </p:cNvPr>
          <p:cNvSpPr/>
          <p:nvPr/>
        </p:nvSpPr>
        <p:spPr>
          <a:xfrm>
            <a:off x="5627194" y="5477485"/>
            <a:ext cx="15198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2 molar KOH</a:t>
            </a:r>
          </a:p>
          <a:p>
            <a:r>
              <a:rPr lang="de-DE" sz="1400" dirty="0"/>
              <a:t>42 % </a:t>
            </a:r>
            <a:r>
              <a:rPr lang="de-DE" sz="1400" dirty="0" err="1"/>
              <a:t>slag</a:t>
            </a:r>
            <a:endParaRPr lang="de-DE" sz="1400" dirty="0"/>
          </a:p>
          <a:p>
            <a:r>
              <a:rPr lang="de-DE" sz="1400" dirty="0" err="1"/>
              <a:t>w</a:t>
            </a:r>
            <a:r>
              <a:rPr lang="de-DE" sz="1400" dirty="0"/>
              <a:t>/b </a:t>
            </a:r>
            <a:r>
              <a:rPr lang="de-DE" sz="1400" dirty="0" err="1"/>
              <a:t>ratio</a:t>
            </a:r>
            <a:r>
              <a:rPr lang="de-DE" sz="1400" dirty="0"/>
              <a:t> 0.5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0ED9A9C-9BCA-6E4B-B0B4-253C4DB38E59}"/>
              </a:ext>
            </a:extLst>
          </p:cNvPr>
          <p:cNvSpPr/>
          <p:nvPr/>
        </p:nvSpPr>
        <p:spPr>
          <a:xfrm>
            <a:off x="1347404" y="5477485"/>
            <a:ext cx="12991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2 molar KOH</a:t>
            </a:r>
          </a:p>
          <a:p>
            <a:r>
              <a:rPr lang="de-DE" sz="1400" dirty="0"/>
              <a:t>42 % </a:t>
            </a:r>
            <a:r>
              <a:rPr lang="de-DE" sz="1400" dirty="0" err="1"/>
              <a:t>slag</a:t>
            </a:r>
            <a:endParaRPr lang="de-DE" sz="1400" dirty="0"/>
          </a:p>
          <a:p>
            <a:r>
              <a:rPr lang="de-DE" sz="1400" dirty="0" err="1"/>
              <a:t>w</a:t>
            </a:r>
            <a:r>
              <a:rPr lang="de-DE" sz="1400" dirty="0"/>
              <a:t>/b </a:t>
            </a:r>
            <a:r>
              <a:rPr lang="de-DE" sz="1400" dirty="0" err="1"/>
              <a:t>ratio</a:t>
            </a:r>
            <a:r>
              <a:rPr lang="de-DE" sz="1400" dirty="0"/>
              <a:t> 0.5</a:t>
            </a:r>
          </a:p>
          <a:p>
            <a:r>
              <a:rPr lang="de-DE" sz="1400" dirty="0"/>
              <a:t>+0.1 % SP</a:t>
            </a:r>
          </a:p>
        </p:txBody>
      </p:sp>
      <p:pic>
        <p:nvPicPr>
          <p:cNvPr id="10" name="Grafik 9" descr="C:\Users\Tim Schade\Documents\D_Betreuung\HIWI Müzi\2 moll KOH - 42M.-% HSM.jpg">
            <a:extLst>
              <a:ext uri="{FF2B5EF4-FFF2-40B4-BE49-F238E27FC236}">
                <a16:creationId xmlns:a16="http://schemas.microsoft.com/office/drawing/2014/main" id="{4AA8F039-6B7B-3D4A-A65F-BCDAC153D3DD}"/>
              </a:ext>
            </a:extLst>
          </p:cNvPr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729" y="1866784"/>
            <a:ext cx="3286189" cy="34745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Grafik 10" descr="C:\Users\Tim Schade\Documents\D_Betreuung\HIWI Müzi\2 moll KOH - 42M.-% HSM + 0,1% FM.jpg">
            <a:extLst>
              <a:ext uri="{FF2B5EF4-FFF2-40B4-BE49-F238E27FC236}">
                <a16:creationId xmlns:a16="http://schemas.microsoft.com/office/drawing/2014/main" id="{C250B805-667E-0B41-B6FD-C0E5768E2F6E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4385624" y="1990097"/>
            <a:ext cx="3532814" cy="328618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F21133E-CC4D-ED42-AF5E-9FEE5E6F65C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8393" y="848064"/>
            <a:ext cx="1865607" cy="1399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22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596" t="10513" r="22568"/>
          <a:stretch/>
        </p:blipFill>
        <p:spPr>
          <a:xfrm>
            <a:off x="5486400" y="1833182"/>
            <a:ext cx="2972209" cy="4172576"/>
          </a:xfrm>
          <a:prstGeom prst="rect">
            <a:avLst/>
          </a:prstGeom>
        </p:spPr>
      </p:pic>
      <p:sp>
        <p:nvSpPr>
          <p:cNvPr id="5" name="Titel 8"/>
          <p:cNvSpPr txBox="1">
            <a:spLocks/>
          </p:cNvSpPr>
          <p:nvPr/>
        </p:nvSpPr>
        <p:spPr>
          <a:xfrm>
            <a:off x="464923" y="971169"/>
            <a:ext cx="6492925" cy="8620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1800" b="1" dirty="0" err="1"/>
              <a:t>Microstructure</a:t>
            </a:r>
            <a:r>
              <a:rPr lang="de-DE" sz="1800" b="1" dirty="0"/>
              <a:t> </a:t>
            </a:r>
            <a:r>
              <a:rPr lang="de-DE" sz="1800" b="1" dirty="0" err="1"/>
              <a:t>of</a:t>
            </a:r>
            <a:r>
              <a:rPr lang="de-DE" sz="1800" b="1" dirty="0"/>
              <a:t> </a:t>
            </a:r>
            <a:r>
              <a:rPr lang="de-DE" sz="1800" b="1" dirty="0" err="1"/>
              <a:t>foam</a:t>
            </a:r>
            <a:r>
              <a:rPr lang="de-DE" sz="1800" b="1" dirty="0"/>
              <a:t> </a:t>
            </a:r>
            <a:r>
              <a:rPr lang="mr-IN" sz="1800" b="1" dirty="0"/>
              <a:t>–</a:t>
            </a:r>
            <a:r>
              <a:rPr lang="de-DE" sz="1800" b="1" dirty="0"/>
              <a:t> </a:t>
            </a:r>
            <a:r>
              <a:rPr lang="de-DE" sz="1800" b="1" dirty="0" err="1"/>
              <a:t>shape</a:t>
            </a:r>
            <a:r>
              <a:rPr lang="de-DE" sz="1800" b="1" dirty="0"/>
              <a:t> </a:t>
            </a:r>
            <a:r>
              <a:rPr lang="de-DE" sz="1800" b="1" dirty="0" err="1"/>
              <a:t>of</a:t>
            </a:r>
            <a:r>
              <a:rPr lang="de-DE" sz="1800" b="1" dirty="0"/>
              <a:t> </a:t>
            </a:r>
            <a:r>
              <a:rPr lang="de-DE" sz="1800" b="1" dirty="0" err="1"/>
              <a:t>pores</a:t>
            </a:r>
            <a:r>
              <a:rPr lang="de-DE" sz="1800" b="1" dirty="0"/>
              <a:t> </a:t>
            </a:r>
          </a:p>
          <a:p>
            <a:r>
              <a:rPr lang="de-DE" sz="1600" dirty="0"/>
              <a:t>(20 </a:t>
            </a:r>
            <a:r>
              <a:rPr lang="de-DE" sz="1600" dirty="0" err="1"/>
              <a:t>vol</a:t>
            </a:r>
            <a:r>
              <a:rPr lang="de-DE" sz="1600" dirty="0"/>
              <a:t>% SF, 5 </a:t>
            </a:r>
            <a:r>
              <a:rPr lang="de-DE" sz="1600" dirty="0" err="1"/>
              <a:t>vol</a:t>
            </a:r>
            <a:r>
              <a:rPr lang="de-DE" sz="1600" dirty="0"/>
              <a:t>% MK, LWA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basalt</a:t>
            </a:r>
            <a:r>
              <a:rPr lang="de-DE" sz="1600" dirty="0"/>
              <a:t> </a:t>
            </a:r>
            <a:r>
              <a:rPr lang="de-DE" sz="1600" dirty="0" err="1"/>
              <a:t>fibres</a:t>
            </a:r>
            <a:r>
              <a:rPr lang="de-DE" sz="1600" dirty="0"/>
              <a:t>, </a:t>
            </a:r>
            <a:r>
              <a:rPr lang="de-DE" sz="1600" dirty="0" err="1"/>
              <a:t>w</a:t>
            </a:r>
            <a:r>
              <a:rPr lang="de-DE" sz="1600" dirty="0"/>
              <a:t>/b 0.25)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396241" y="1586841"/>
            <a:ext cx="1023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/>
              <a:t>3d µ-CT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2044273" y="161011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2d </a:t>
            </a:r>
            <a:r>
              <a:rPr lang="de-DE" dirty="0" err="1"/>
              <a:t>cut</a:t>
            </a:r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E75507E1-98E7-814B-B67F-580952849874}"/>
              </a:ext>
            </a:extLst>
          </p:cNvPr>
          <p:cNvGrpSpPr/>
          <p:nvPr/>
        </p:nvGrpSpPr>
        <p:grpSpPr>
          <a:xfrm>
            <a:off x="464923" y="2201696"/>
            <a:ext cx="3779546" cy="3244070"/>
            <a:chOff x="231494" y="2938495"/>
            <a:chExt cx="3779546" cy="324407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54" t="20379" r="87425" b="-2184"/>
            <a:stretch/>
          </p:blipFill>
          <p:spPr>
            <a:xfrm>
              <a:off x="231494" y="2938495"/>
              <a:ext cx="578735" cy="3244070"/>
            </a:xfrm>
            <a:prstGeom prst="rect">
              <a:avLst/>
            </a:prstGeom>
          </p:spPr>
        </p:pic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A8AFE87D-AC8E-C74F-8576-E23423CCC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229" y="2938495"/>
              <a:ext cx="3200811" cy="3157454"/>
            </a:xfrm>
            <a:prstGeom prst="rect">
              <a:avLst/>
            </a:prstGeom>
          </p:spPr>
        </p:pic>
      </p:grpSp>
      <p:sp>
        <p:nvSpPr>
          <p:cNvPr id="10" name="Rechteck 9">
            <a:extLst>
              <a:ext uri="{FF2B5EF4-FFF2-40B4-BE49-F238E27FC236}">
                <a16:creationId xmlns:a16="http://schemas.microsoft.com/office/drawing/2014/main" id="{90841503-0F55-3C41-84E6-D8907CDADB19}"/>
              </a:ext>
            </a:extLst>
          </p:cNvPr>
          <p:cNvSpPr/>
          <p:nvPr/>
        </p:nvSpPr>
        <p:spPr>
          <a:xfrm>
            <a:off x="1428463" y="5813913"/>
            <a:ext cx="3313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latin typeface="Arial" pitchFamily="34" charset="0"/>
              </a:rPr>
              <a:t>ρ</a:t>
            </a:r>
            <a:r>
              <a:rPr lang="de-DE" b="1" dirty="0">
                <a:latin typeface="Arial" pitchFamily="34" charset="0"/>
              </a:rPr>
              <a:t>=600 kg/m</a:t>
            </a:r>
            <a:r>
              <a:rPr lang="de-DE" b="1" baseline="30000" dirty="0">
                <a:latin typeface="Arial" pitchFamily="34" charset="0"/>
              </a:rPr>
              <a:t>3</a:t>
            </a:r>
            <a:r>
              <a:rPr lang="de-DE" b="1" dirty="0">
                <a:latin typeface="Arial" pitchFamily="34" charset="0"/>
              </a:rPr>
              <a:t>  </a:t>
            </a:r>
          </a:p>
          <a:p>
            <a:r>
              <a:rPr lang="de-DE" b="1" dirty="0" err="1">
                <a:latin typeface="Arial" pitchFamily="34" charset="0"/>
              </a:rPr>
              <a:t>compressive</a:t>
            </a:r>
            <a:r>
              <a:rPr lang="de-DE" b="1" dirty="0">
                <a:latin typeface="Arial" pitchFamily="34" charset="0"/>
              </a:rPr>
              <a:t> </a:t>
            </a:r>
            <a:r>
              <a:rPr lang="de-DE" b="1" dirty="0" err="1">
                <a:latin typeface="Arial" pitchFamily="34" charset="0"/>
              </a:rPr>
              <a:t>strength</a:t>
            </a:r>
            <a:r>
              <a:rPr lang="de-DE" b="1" dirty="0">
                <a:latin typeface="Arial" pitchFamily="34" charset="0"/>
              </a:rPr>
              <a:t> 3 MPa</a:t>
            </a:r>
            <a:endParaRPr lang="de-DE" dirty="0"/>
          </a:p>
        </p:txBody>
      </p:sp>
      <p:pic>
        <p:nvPicPr>
          <p:cNvPr id="11" name="Video Porenanlyse CLMS">
            <a:hlinkClick r:id="" action="ppaction://media"/>
            <a:extLst>
              <a:ext uri="{FF2B5EF4-FFF2-40B4-BE49-F238E27FC236}">
                <a16:creationId xmlns:a16="http://schemas.microsoft.com/office/drawing/2014/main" id="{93A01614-5765-0543-B41E-099884E9FA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l="28536" t="20821" r="28656" b="12525"/>
          <a:stretch/>
        </p:blipFill>
        <p:spPr>
          <a:xfrm>
            <a:off x="4244469" y="1979443"/>
            <a:ext cx="4512190" cy="3922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50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673" y="1050446"/>
            <a:ext cx="6153384" cy="4041029"/>
          </a:xfrm>
          <a:prstGeom prst="rect">
            <a:avLst/>
          </a:prstGeom>
        </p:spPr>
      </p:pic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140075"/>
              </p:ext>
            </p:extLst>
          </p:nvPr>
        </p:nvGraphicFramePr>
        <p:xfrm>
          <a:off x="508673" y="5280148"/>
          <a:ext cx="8293556" cy="11544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47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26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5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26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156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888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 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Aggregates</a:t>
                      </a:r>
                      <a:r>
                        <a:rPr lang="de-DE" sz="1200" baseline="0" dirty="0">
                          <a:effectLst/>
                        </a:rPr>
                        <a:t> </a:t>
                      </a:r>
                      <a:r>
                        <a:rPr lang="en-GB" sz="1000" dirty="0">
                          <a:effectLst/>
                        </a:rPr>
                        <a:t>coarse</a:t>
                      </a:r>
                      <a:endParaRPr lang="de-DE" sz="1200" dirty="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Aggregate</a:t>
                      </a:r>
                      <a:r>
                        <a:rPr lang="de-DE" sz="1200" baseline="0" dirty="0">
                          <a:effectLst/>
                        </a:rPr>
                        <a:t> </a:t>
                      </a:r>
                      <a:r>
                        <a:rPr lang="en-GB" sz="1000" dirty="0">
                          <a:effectLst/>
                        </a:rPr>
                        <a:t>fine</a:t>
                      </a:r>
                      <a:endParaRPr lang="de-DE" sz="1200" dirty="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w/b ratio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Thermal curing (60°C)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Al-powder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321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Quartz sand</a:t>
                      </a:r>
                      <a:endParaRPr lang="de-DE" sz="1200" dirty="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 err="1">
                          <a:effectLst/>
                        </a:rPr>
                        <a:t>Quatzt</a:t>
                      </a:r>
                      <a:r>
                        <a:rPr lang="en-GB" sz="1000" dirty="0">
                          <a:effectLst/>
                        </a:rPr>
                        <a:t> powder</a:t>
                      </a:r>
                      <a:endParaRPr lang="de-DE" sz="1200" dirty="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0.20</a:t>
                      </a:r>
                      <a:endParaRPr lang="de-DE" sz="1200" dirty="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no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no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A*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Quartz sand</a:t>
                      </a:r>
                      <a:endParaRPr lang="de-DE" sz="1200" dirty="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Quartz powder</a:t>
                      </a:r>
                      <a:endParaRPr lang="de-DE" sz="1200" dirty="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0.20</a:t>
                      </a:r>
                      <a:endParaRPr lang="de-DE" sz="1200" dirty="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yes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no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B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Expanded clay (50)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Perlite (100)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0.20</a:t>
                      </a:r>
                      <a:endParaRPr lang="de-DE" sz="1200" dirty="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no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no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B*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Expanded clay (50)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Perlite (100)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0.20</a:t>
                      </a:r>
                      <a:endParaRPr lang="de-DE" sz="1200" dirty="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yes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no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C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Expanded clay (50) Perlite (50)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Pumice (50)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0.20</a:t>
                      </a:r>
                      <a:endParaRPr lang="de-DE" sz="1200" dirty="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no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no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D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Perlite (100)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Perlite (100)</a:t>
                      </a:r>
                      <a:endParaRPr lang="de-DE" sz="1200" dirty="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0.25</a:t>
                      </a:r>
                      <a:endParaRPr lang="de-DE" sz="1200" dirty="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>
                          <a:effectLst/>
                        </a:rPr>
                        <a:t>no</a:t>
                      </a:r>
                      <a:endParaRPr lang="de-DE" sz="120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000" dirty="0">
                          <a:effectLst/>
                        </a:rPr>
                        <a:t>yes</a:t>
                      </a:r>
                      <a:endParaRPr lang="de-DE" sz="1200" dirty="0">
                        <a:effectLst/>
                        <a:latin typeface="Arial" charset="0"/>
                        <a:ea typeface="Arial" charset="0"/>
                        <a:cs typeface="Times New Roman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5" name="Bild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937" y="2332996"/>
            <a:ext cx="1888126" cy="1255403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0937" y="3709076"/>
            <a:ext cx="1888126" cy="1193727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7846364" y="4480308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pumice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7173702" y="3219067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expanded</a:t>
            </a:r>
            <a:r>
              <a:rPr lang="de-DE" dirty="0">
                <a:solidFill>
                  <a:schemeClr val="bg1"/>
                </a:solidFill>
              </a:rPr>
              <a:t> </a:t>
            </a:r>
            <a:r>
              <a:rPr lang="de-DE" dirty="0" err="1">
                <a:solidFill>
                  <a:schemeClr val="bg1"/>
                </a:solidFill>
              </a:rPr>
              <a:t>clay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8A47EAB4-64B6-E942-A995-4BF7F8D83443}"/>
              </a:ext>
            </a:extLst>
          </p:cNvPr>
          <p:cNvSpPr txBox="1"/>
          <p:nvPr/>
        </p:nvSpPr>
        <p:spPr>
          <a:xfrm>
            <a:off x="1250302" y="370907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7 </a:t>
            </a:r>
            <a:r>
              <a:rPr lang="de-DE" dirty="0" err="1"/>
              <a:t>days</a:t>
            </a:r>
            <a:endParaRPr lang="de-DE" dirty="0"/>
          </a:p>
        </p:txBody>
      </p:sp>
      <p:pic>
        <p:nvPicPr>
          <p:cNvPr id="11" name="Grafik 4">
            <a:extLst>
              <a:ext uri="{FF2B5EF4-FFF2-40B4-BE49-F238E27FC236}">
                <a16:creationId xmlns:a16="http://schemas.microsoft.com/office/drawing/2014/main" id="{80B2AC62-B1A2-B84D-9364-B26EB53AA51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0937" y="790426"/>
            <a:ext cx="1888126" cy="1416095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CE55872E-392A-3046-9604-8E6C13A85A99}"/>
              </a:ext>
            </a:extLst>
          </p:cNvPr>
          <p:cNvSpPr txBox="1"/>
          <p:nvPr/>
        </p:nvSpPr>
        <p:spPr>
          <a:xfrm>
            <a:off x="7996020" y="183783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perlite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463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48" y="1843391"/>
            <a:ext cx="3890642" cy="2591729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AAM </a:t>
            </a:r>
            <a:r>
              <a:rPr lang="de-DE" sz="2000" dirty="0" err="1"/>
              <a:t>paving</a:t>
            </a:r>
            <a:r>
              <a:rPr lang="de-DE" sz="2000" dirty="0"/>
              <a:t> </a:t>
            </a:r>
            <a:r>
              <a:rPr lang="de-DE" sz="2000" dirty="0" err="1"/>
              <a:t>slab</a:t>
            </a:r>
            <a:r>
              <a:rPr lang="de-DE" sz="2000" dirty="0"/>
              <a:t> </a:t>
            </a:r>
            <a:r>
              <a:rPr lang="mr-IN" sz="2000" dirty="0"/>
              <a:t>–</a:t>
            </a:r>
            <a:r>
              <a:rPr lang="de-DE" sz="2000" dirty="0"/>
              <a:t> OPC </a:t>
            </a:r>
            <a:r>
              <a:rPr lang="de-DE" sz="2000" dirty="0" err="1"/>
              <a:t>free</a:t>
            </a:r>
            <a:endParaRPr lang="de-DE" sz="2000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4294967295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328" y="3955856"/>
            <a:ext cx="3635375" cy="2424113"/>
          </a:xfrm>
          <a:prstGeom prst="rect">
            <a:avLst/>
          </a:prstGeom>
        </p:spPr>
      </p:pic>
      <p:pic>
        <p:nvPicPr>
          <p:cNvPr id="5" name="Bild 8">
            <a:extLst>
              <a:ext uri="{FF2B5EF4-FFF2-40B4-BE49-F238E27FC236}">
                <a16:creationId xmlns:a16="http://schemas.microsoft.com/office/drawing/2014/main" id="{2BEF0DA0-1D13-9F48-85C2-667B7C6B11E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88676" y="1659392"/>
            <a:ext cx="3935524" cy="2673044"/>
          </a:xfrm>
          <a:prstGeom prst="rect">
            <a:avLst/>
          </a:prstGeom>
        </p:spPr>
      </p:pic>
      <p:sp>
        <p:nvSpPr>
          <p:cNvPr id="8" name="Titel 11">
            <a:extLst>
              <a:ext uri="{FF2B5EF4-FFF2-40B4-BE49-F238E27FC236}">
                <a16:creationId xmlns:a16="http://schemas.microsoft.com/office/drawing/2014/main" id="{F1DE7D38-C71A-4749-81AC-4C9E68BEAF75}"/>
              </a:ext>
            </a:extLst>
          </p:cNvPr>
          <p:cNvSpPr txBox="1">
            <a:spLocks/>
          </p:cNvSpPr>
          <p:nvPr/>
        </p:nvSpPr>
        <p:spPr>
          <a:xfrm>
            <a:off x="6891402" y="4426909"/>
            <a:ext cx="2392557" cy="593011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2000" dirty="0" err="1"/>
              <a:t>Paving</a:t>
            </a:r>
            <a:r>
              <a:rPr lang="de-DE" sz="2000" dirty="0"/>
              <a:t> </a:t>
            </a:r>
            <a:r>
              <a:rPr lang="de-DE" sz="2000" dirty="0" err="1"/>
              <a:t>slabs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endParaRPr lang="de-DE" sz="2000" dirty="0"/>
          </a:p>
          <a:p>
            <a:r>
              <a:rPr lang="de-DE" sz="2000" dirty="0"/>
              <a:t> </a:t>
            </a:r>
            <a:r>
              <a:rPr lang="de-DE" sz="2000" dirty="0" err="1"/>
              <a:t>black</a:t>
            </a:r>
            <a:r>
              <a:rPr lang="de-DE" sz="2000" dirty="0"/>
              <a:t> </a:t>
            </a:r>
            <a:r>
              <a:rPr lang="de-DE" sz="2000" dirty="0" err="1"/>
              <a:t>pigments</a:t>
            </a:r>
            <a:endParaRPr lang="de-DE" sz="20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01BCB34-FD3E-924E-B1B0-C90EFCFD882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5647488"/>
            <a:ext cx="1791193" cy="73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405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39750" y="1843391"/>
            <a:ext cx="8263057" cy="3749234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de-DE" sz="2200" dirty="0"/>
              <a:t>Ultra-high </a:t>
            </a:r>
            <a:r>
              <a:rPr lang="de-DE" sz="2200" dirty="0" err="1"/>
              <a:t>performance</a:t>
            </a:r>
            <a:r>
              <a:rPr lang="de-DE" sz="2200" dirty="0"/>
              <a:t> </a:t>
            </a:r>
            <a:r>
              <a:rPr lang="de-DE" sz="2200" dirty="0" err="1"/>
              <a:t>alkali</a:t>
            </a:r>
            <a:r>
              <a:rPr lang="de-DE" sz="2200" dirty="0"/>
              <a:t> </a:t>
            </a:r>
            <a:r>
              <a:rPr lang="de-DE" sz="2200" dirty="0" err="1"/>
              <a:t>activated</a:t>
            </a:r>
            <a:r>
              <a:rPr lang="de-DE" sz="2200" dirty="0"/>
              <a:t> material </a:t>
            </a:r>
            <a:r>
              <a:rPr lang="de-DE" sz="2200" dirty="0" err="1"/>
              <a:t>based</a:t>
            </a:r>
            <a:r>
              <a:rPr lang="de-DE" sz="2200" dirty="0"/>
              <a:t> on </a:t>
            </a:r>
            <a:r>
              <a:rPr lang="de-DE" sz="2200" dirty="0" err="1"/>
              <a:t>slag</a:t>
            </a:r>
            <a:endParaRPr lang="de-DE" sz="2200" dirty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de-DE" sz="2200" dirty="0" err="1"/>
              <a:t>Decrease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viscosity</a:t>
            </a:r>
            <a:r>
              <a:rPr lang="de-DE" sz="2200" dirty="0"/>
              <a:t> due </a:t>
            </a:r>
            <a:r>
              <a:rPr lang="de-DE" sz="2200" dirty="0" err="1"/>
              <a:t>to</a:t>
            </a:r>
            <a:r>
              <a:rPr lang="de-DE" sz="2200" dirty="0"/>
              <a:t> </a:t>
            </a:r>
            <a:r>
              <a:rPr lang="de-DE" sz="2200" dirty="0" err="1"/>
              <a:t>use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silica</a:t>
            </a:r>
            <a:r>
              <a:rPr lang="de-DE" sz="2200" dirty="0"/>
              <a:t> </a:t>
            </a:r>
            <a:r>
              <a:rPr lang="de-DE" sz="2200" dirty="0" err="1"/>
              <a:t>fume</a:t>
            </a:r>
            <a:r>
              <a:rPr lang="de-DE" sz="2200" dirty="0"/>
              <a:t>,                                                 </a:t>
            </a:r>
            <a:r>
              <a:rPr lang="de-DE" sz="2200" dirty="0">
                <a:sym typeface="Wingdings"/>
              </a:rPr>
              <a:t> </a:t>
            </a:r>
            <a:r>
              <a:rPr lang="de-DE" sz="2200" dirty="0" err="1"/>
              <a:t>low</a:t>
            </a:r>
            <a:r>
              <a:rPr lang="de-DE" sz="2200" dirty="0"/>
              <a:t> </a:t>
            </a:r>
            <a:r>
              <a:rPr lang="de-DE" sz="2200" dirty="0" err="1"/>
              <a:t>w</a:t>
            </a:r>
            <a:r>
              <a:rPr lang="de-DE" sz="2200" dirty="0"/>
              <a:t>/b-ratio </a:t>
            </a:r>
            <a:r>
              <a:rPr lang="de-DE" sz="2200" dirty="0" err="1"/>
              <a:t>with</a:t>
            </a:r>
            <a:r>
              <a:rPr lang="de-DE" sz="2200" dirty="0"/>
              <a:t> SF </a:t>
            </a:r>
            <a:r>
              <a:rPr lang="de-DE" sz="2200" dirty="0" err="1"/>
              <a:t>is</a:t>
            </a:r>
            <a:r>
              <a:rPr lang="de-DE" sz="2200" dirty="0"/>
              <a:t> </a:t>
            </a:r>
            <a:r>
              <a:rPr lang="de-DE" sz="2200" dirty="0" err="1"/>
              <a:t>possible</a:t>
            </a:r>
            <a:endParaRPr lang="de-DE" sz="2200" dirty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de-DE" sz="2200" dirty="0" err="1"/>
              <a:t>Slight</a:t>
            </a:r>
            <a:r>
              <a:rPr lang="de-DE" sz="2200" dirty="0"/>
              <a:t> </a:t>
            </a:r>
            <a:r>
              <a:rPr lang="de-DE" sz="2200" dirty="0" err="1"/>
              <a:t>improve</a:t>
            </a:r>
            <a:r>
              <a:rPr lang="de-DE" sz="2200" dirty="0"/>
              <a:t> </a:t>
            </a:r>
            <a:r>
              <a:rPr lang="de-DE" sz="2200" dirty="0" err="1"/>
              <a:t>of</a:t>
            </a:r>
            <a:r>
              <a:rPr lang="de-DE" sz="2200" dirty="0"/>
              <a:t> </a:t>
            </a:r>
            <a:r>
              <a:rPr lang="de-DE" sz="2200" dirty="0" err="1"/>
              <a:t>rheology</a:t>
            </a:r>
            <a:r>
              <a:rPr lang="de-DE" sz="2200" dirty="0"/>
              <a:t> </a:t>
            </a:r>
            <a:r>
              <a:rPr lang="de-DE" sz="2200" dirty="0" err="1"/>
              <a:t>by</a:t>
            </a:r>
            <a:r>
              <a:rPr lang="de-DE" sz="2200" dirty="0"/>
              <a:t> </a:t>
            </a:r>
            <a:r>
              <a:rPr lang="de-DE" sz="2200" dirty="0" err="1"/>
              <a:t>using</a:t>
            </a:r>
            <a:r>
              <a:rPr lang="de-DE" sz="2200" dirty="0"/>
              <a:t> </a:t>
            </a:r>
            <a:r>
              <a:rPr lang="de-DE" sz="2200" dirty="0" err="1"/>
              <a:t>nanosilica</a:t>
            </a:r>
            <a:r>
              <a:rPr lang="de-DE" sz="2200" dirty="0"/>
              <a:t>, but </a:t>
            </a:r>
            <a:r>
              <a:rPr lang="de-DE" sz="2200" dirty="0" err="1"/>
              <a:t>decrease</a:t>
            </a:r>
            <a:r>
              <a:rPr lang="de-DE" sz="2200" dirty="0"/>
              <a:t> in </a:t>
            </a:r>
            <a:r>
              <a:rPr lang="de-DE" sz="2200" dirty="0" err="1"/>
              <a:t>compressive</a:t>
            </a:r>
            <a:r>
              <a:rPr lang="de-DE" sz="2200" dirty="0"/>
              <a:t> </a:t>
            </a:r>
            <a:r>
              <a:rPr lang="de-DE" sz="2200" dirty="0" err="1"/>
              <a:t>strength</a:t>
            </a:r>
            <a:endParaRPr lang="de-DE" sz="2200" dirty="0"/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de-DE" sz="2200" dirty="0"/>
              <a:t>APEG </a:t>
            </a:r>
            <a:r>
              <a:rPr lang="de-DE" sz="2200" dirty="0" err="1"/>
              <a:t>superplasticizers</a:t>
            </a:r>
            <a:r>
              <a:rPr lang="de-DE" sz="2200" dirty="0"/>
              <a:t> </a:t>
            </a:r>
            <a:r>
              <a:rPr lang="de-DE" sz="2200" dirty="0" err="1"/>
              <a:t>works</a:t>
            </a:r>
            <a:r>
              <a:rPr lang="de-DE" sz="2200" dirty="0"/>
              <a:t> </a:t>
            </a:r>
            <a:r>
              <a:rPr lang="de-DE" sz="2200" dirty="0" err="1"/>
              <a:t>good</a:t>
            </a:r>
            <a:r>
              <a:rPr lang="de-DE" sz="2200" dirty="0"/>
              <a:t> in </a:t>
            </a:r>
            <a:r>
              <a:rPr lang="de-DE" sz="2200" dirty="0" err="1"/>
              <a:t>systems</a:t>
            </a:r>
            <a:r>
              <a:rPr lang="de-DE" sz="2200" dirty="0"/>
              <a:t> </a:t>
            </a:r>
            <a:r>
              <a:rPr lang="de-DE" sz="2200" dirty="0" err="1"/>
              <a:t>without</a:t>
            </a:r>
            <a:r>
              <a:rPr lang="de-DE" sz="2200" dirty="0"/>
              <a:t> </a:t>
            </a:r>
            <a:r>
              <a:rPr lang="de-DE" sz="2200" dirty="0" err="1"/>
              <a:t>silica</a:t>
            </a:r>
            <a:r>
              <a:rPr lang="de-DE" sz="2200" dirty="0"/>
              <a:t> </a:t>
            </a:r>
            <a:r>
              <a:rPr lang="de-DE" sz="2200" dirty="0" err="1"/>
              <a:t>fume</a:t>
            </a:r>
            <a:endParaRPr lang="de-DE" sz="2200" dirty="0"/>
          </a:p>
          <a:p>
            <a:pPr>
              <a:lnSpc>
                <a:spcPct val="150000"/>
              </a:lnSpc>
            </a:pPr>
            <a:endParaRPr lang="de-DE" sz="22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400" dirty="0" err="1"/>
              <a:t>Conclusions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63201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10254" y="1717946"/>
            <a:ext cx="8223250" cy="4264932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de-DE" sz="1800" dirty="0" err="1"/>
              <a:t>Aim</a:t>
            </a:r>
            <a:r>
              <a:rPr lang="de-DE" sz="1800" dirty="0"/>
              <a:t>: An ultra-high performance concrete </a:t>
            </a:r>
            <a:r>
              <a:rPr lang="de-DE" sz="1800" dirty="0" err="1"/>
              <a:t>without</a:t>
            </a:r>
            <a:r>
              <a:rPr lang="de-DE" sz="1800" dirty="0"/>
              <a:t> </a:t>
            </a:r>
            <a:r>
              <a:rPr lang="de-DE" sz="1800" dirty="0" err="1"/>
              <a:t>any</a:t>
            </a:r>
            <a:r>
              <a:rPr lang="de-DE" sz="1800" dirty="0"/>
              <a:t> Portland </a:t>
            </a:r>
            <a:r>
              <a:rPr lang="de-DE" sz="1800" dirty="0" err="1"/>
              <a:t>cement</a:t>
            </a:r>
            <a:endParaRPr lang="de-DE" sz="1800" dirty="0"/>
          </a:p>
          <a:p>
            <a:pPr marL="285750" indent="-285750">
              <a:buFont typeface="Arial" charset="0"/>
              <a:buChar char="•"/>
            </a:pPr>
            <a:r>
              <a:rPr lang="de-DE" sz="1800" dirty="0"/>
              <a:t>UHPC </a:t>
            </a:r>
            <a:r>
              <a:rPr lang="de-DE" sz="1800" dirty="0" err="1"/>
              <a:t>has</a:t>
            </a:r>
            <a:r>
              <a:rPr lang="de-DE" sz="1800" dirty="0"/>
              <a:t> a high </a:t>
            </a:r>
            <a:r>
              <a:rPr lang="de-DE" sz="1800" dirty="0" err="1"/>
              <a:t>durability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strength</a:t>
            </a:r>
            <a:r>
              <a:rPr lang="de-DE" sz="1800" dirty="0"/>
              <a:t> due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</a:p>
          <a:p>
            <a:pPr marL="742950" lvl="1" indent="-285750">
              <a:buFont typeface="Arial" charset="0"/>
              <a:buChar char="•"/>
            </a:pPr>
            <a:r>
              <a:rPr lang="de-DE" sz="1600" dirty="0" err="1"/>
              <a:t>optimised</a:t>
            </a:r>
            <a:r>
              <a:rPr lang="de-DE" sz="1600" dirty="0"/>
              <a:t> </a:t>
            </a:r>
            <a:r>
              <a:rPr lang="de-DE" sz="1600" dirty="0" err="1"/>
              <a:t>packing</a:t>
            </a:r>
            <a:r>
              <a:rPr lang="de-DE" sz="1600" dirty="0"/>
              <a:t> </a:t>
            </a:r>
            <a:r>
              <a:rPr lang="de-DE" sz="1600" dirty="0" err="1"/>
              <a:t>density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use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reactive</a:t>
            </a:r>
            <a:r>
              <a:rPr lang="de-DE" sz="1600" dirty="0"/>
              <a:t> </a:t>
            </a:r>
            <a:r>
              <a:rPr lang="de-DE" sz="1600" dirty="0" err="1"/>
              <a:t>fines</a:t>
            </a:r>
            <a:r>
              <a:rPr lang="de-DE" sz="1600" dirty="0"/>
              <a:t> (</a:t>
            </a:r>
            <a:r>
              <a:rPr lang="de-DE" sz="1600" dirty="0" err="1"/>
              <a:t>silica</a:t>
            </a:r>
            <a:r>
              <a:rPr lang="de-DE" sz="1600" dirty="0"/>
              <a:t> </a:t>
            </a:r>
            <a:r>
              <a:rPr lang="de-DE" sz="1600" dirty="0" err="1"/>
              <a:t>fume</a:t>
            </a:r>
            <a:r>
              <a:rPr lang="de-DE" sz="1600" dirty="0"/>
              <a:t>)</a:t>
            </a:r>
          </a:p>
          <a:p>
            <a:pPr marL="742950" lvl="1" indent="-285750">
              <a:buFont typeface="Arial" charset="0"/>
              <a:buChar char="•"/>
            </a:pPr>
            <a:r>
              <a:rPr lang="de-DE" sz="1600" dirty="0" err="1"/>
              <a:t>low</a:t>
            </a:r>
            <a:r>
              <a:rPr lang="de-DE" sz="1600" dirty="0"/>
              <a:t> </a:t>
            </a:r>
            <a:r>
              <a:rPr lang="de-DE" sz="1600" dirty="0" err="1"/>
              <a:t>water</a:t>
            </a:r>
            <a:r>
              <a:rPr lang="de-DE" sz="1600" dirty="0"/>
              <a:t>/</a:t>
            </a:r>
            <a:r>
              <a:rPr lang="de-DE" sz="1600" dirty="0" err="1"/>
              <a:t>binder</a:t>
            </a:r>
            <a:r>
              <a:rPr lang="de-DE" sz="1600" dirty="0"/>
              <a:t> </a:t>
            </a:r>
            <a:r>
              <a:rPr lang="de-DE" sz="1600" dirty="0" err="1"/>
              <a:t>ratio</a:t>
            </a:r>
            <a:r>
              <a:rPr lang="de-DE" sz="1600" dirty="0"/>
              <a:t> (0.2)</a:t>
            </a:r>
          </a:p>
          <a:p>
            <a:pPr lvl="1"/>
            <a:r>
              <a:rPr lang="de-DE" sz="1600" dirty="0">
                <a:sym typeface="Wingdings"/>
              </a:rPr>
              <a:t>      </a:t>
            </a:r>
            <a:r>
              <a:rPr lang="de-DE" sz="1600" dirty="0" err="1">
                <a:sym typeface="Wingdings"/>
              </a:rPr>
              <a:t>needs</a:t>
            </a:r>
            <a:r>
              <a:rPr lang="de-DE" sz="1600" dirty="0">
                <a:sym typeface="Wingdings"/>
              </a:rPr>
              <a:t> </a:t>
            </a:r>
            <a:r>
              <a:rPr lang="de-DE" sz="1600" dirty="0" err="1">
                <a:sym typeface="Wingdings"/>
              </a:rPr>
              <a:t>superplasticizers</a:t>
            </a:r>
            <a:endParaRPr lang="de-DE" sz="1600" dirty="0">
              <a:sym typeface="Wingdings"/>
            </a:endParaRPr>
          </a:p>
          <a:p>
            <a:pPr lvl="1"/>
            <a:endParaRPr lang="de-DE" sz="1600" dirty="0">
              <a:sym typeface="Wingdings"/>
            </a:endParaRPr>
          </a:p>
          <a:p>
            <a:pPr lvl="1" indent="-368300"/>
            <a:r>
              <a:rPr lang="de-DE" sz="1800" dirty="0" err="1">
                <a:sym typeface="Wingdings"/>
              </a:rPr>
              <a:t>Three</a:t>
            </a:r>
            <a:r>
              <a:rPr lang="de-DE" sz="1800" dirty="0">
                <a:sym typeface="Wingdings"/>
              </a:rPr>
              <a:t> different </a:t>
            </a:r>
            <a:r>
              <a:rPr lang="de-DE" sz="1800" dirty="0" err="1">
                <a:sym typeface="Wingdings"/>
              </a:rPr>
              <a:t>approaches</a:t>
            </a:r>
            <a:r>
              <a:rPr lang="de-DE" sz="1800" dirty="0">
                <a:sym typeface="Wingdings"/>
              </a:rPr>
              <a:t> </a:t>
            </a:r>
            <a:r>
              <a:rPr lang="de-DE" sz="1800" dirty="0" err="1">
                <a:sym typeface="Wingdings"/>
              </a:rPr>
              <a:t>to</a:t>
            </a:r>
            <a:r>
              <a:rPr lang="de-DE" sz="1800" dirty="0">
                <a:sym typeface="Wingdings"/>
              </a:rPr>
              <a:t> </a:t>
            </a:r>
            <a:r>
              <a:rPr lang="de-DE" sz="1800" dirty="0" err="1">
                <a:sym typeface="Wingdings"/>
              </a:rPr>
              <a:t>reduce</a:t>
            </a:r>
            <a:r>
              <a:rPr lang="de-DE" sz="1800" dirty="0">
                <a:sym typeface="Wingdings"/>
              </a:rPr>
              <a:t> </a:t>
            </a:r>
            <a:r>
              <a:rPr lang="de-DE" sz="1800" dirty="0" err="1">
                <a:sym typeface="Wingdings"/>
              </a:rPr>
              <a:t>the</a:t>
            </a:r>
            <a:r>
              <a:rPr lang="de-DE" sz="1800" dirty="0">
                <a:sym typeface="Wingdings"/>
              </a:rPr>
              <a:t> </a:t>
            </a:r>
            <a:r>
              <a:rPr lang="de-DE" sz="1800" dirty="0" err="1">
                <a:sym typeface="Wingdings"/>
              </a:rPr>
              <a:t>water</a:t>
            </a:r>
            <a:r>
              <a:rPr lang="de-DE" sz="1800" dirty="0">
                <a:sym typeface="Wingdings"/>
              </a:rPr>
              <a:t>/</a:t>
            </a:r>
            <a:r>
              <a:rPr lang="de-DE" sz="1800" dirty="0" err="1">
                <a:sym typeface="Wingdings"/>
              </a:rPr>
              <a:t>binder</a:t>
            </a:r>
            <a:r>
              <a:rPr lang="de-DE" sz="1800" dirty="0">
                <a:sym typeface="Wingdings"/>
              </a:rPr>
              <a:t> </a:t>
            </a:r>
            <a:r>
              <a:rPr lang="de-DE" sz="1800" dirty="0" err="1">
                <a:sym typeface="Wingdings"/>
              </a:rPr>
              <a:t>ratio</a:t>
            </a:r>
            <a:r>
              <a:rPr lang="de-DE" sz="1800" dirty="0">
                <a:sym typeface="Wingdings"/>
              </a:rPr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800" dirty="0" err="1"/>
              <a:t>Using</a:t>
            </a:r>
            <a:r>
              <a:rPr lang="de-DE" sz="1800" dirty="0"/>
              <a:t> </a:t>
            </a:r>
            <a:r>
              <a:rPr lang="de-DE" sz="1800" dirty="0" err="1"/>
              <a:t>silica</a:t>
            </a:r>
            <a:r>
              <a:rPr lang="de-DE" sz="1800" dirty="0"/>
              <a:t> </a:t>
            </a:r>
            <a:r>
              <a:rPr lang="de-DE" sz="1800" dirty="0" err="1"/>
              <a:t>fume</a:t>
            </a:r>
            <a:r>
              <a:rPr lang="de-DE" sz="1800" dirty="0"/>
              <a:t> </a:t>
            </a:r>
            <a:r>
              <a:rPr lang="de-DE" sz="1800" dirty="0" err="1"/>
              <a:t>as</a:t>
            </a:r>
            <a:r>
              <a:rPr lang="de-DE" sz="1800" dirty="0"/>
              <a:t> additive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improve</a:t>
            </a:r>
            <a:r>
              <a:rPr lang="de-DE" sz="1800" dirty="0"/>
              <a:t> </a:t>
            </a:r>
            <a:r>
              <a:rPr lang="de-DE" sz="1800" dirty="0" err="1"/>
              <a:t>workability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strength</a:t>
            </a:r>
            <a:r>
              <a:rPr lang="de-DE" sz="18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800" dirty="0" err="1"/>
              <a:t>Using</a:t>
            </a:r>
            <a:r>
              <a:rPr lang="de-DE" sz="1800" dirty="0"/>
              <a:t> </a:t>
            </a:r>
            <a:r>
              <a:rPr lang="de-DE" sz="1800" dirty="0" err="1"/>
              <a:t>nanosilica</a:t>
            </a:r>
            <a:r>
              <a:rPr lang="de-DE" sz="1800" dirty="0"/>
              <a:t> </a:t>
            </a:r>
            <a:r>
              <a:rPr lang="de-DE" sz="1800" dirty="0" err="1"/>
              <a:t>as</a:t>
            </a:r>
            <a:r>
              <a:rPr lang="de-DE" sz="1800" dirty="0"/>
              <a:t> additive </a:t>
            </a:r>
            <a:r>
              <a:rPr lang="de-DE" sz="1800" dirty="0" err="1"/>
              <a:t>to</a:t>
            </a:r>
            <a:r>
              <a:rPr lang="de-DE" sz="1800" dirty="0"/>
              <a:t> </a:t>
            </a:r>
            <a:r>
              <a:rPr lang="de-DE" sz="1800" dirty="0" err="1"/>
              <a:t>improve</a:t>
            </a:r>
            <a:r>
              <a:rPr lang="de-DE" sz="1800" dirty="0"/>
              <a:t> </a:t>
            </a:r>
            <a:r>
              <a:rPr lang="de-DE" sz="1800" dirty="0" err="1"/>
              <a:t>workability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strength</a:t>
            </a:r>
            <a:r>
              <a:rPr lang="de-DE" sz="1800" dirty="0"/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1800" dirty="0" err="1"/>
              <a:t>Testing</a:t>
            </a:r>
            <a:r>
              <a:rPr lang="de-DE" sz="1800" dirty="0"/>
              <a:t> different </a:t>
            </a:r>
            <a:r>
              <a:rPr lang="de-DE" sz="1800" dirty="0" err="1"/>
              <a:t>superplasticizers</a:t>
            </a:r>
            <a:r>
              <a:rPr lang="de-DE" sz="1800" dirty="0"/>
              <a:t> (</a:t>
            </a:r>
            <a:r>
              <a:rPr lang="de-DE" sz="1800" dirty="0" err="1"/>
              <a:t>Polycarboxylatether</a:t>
            </a:r>
            <a:r>
              <a:rPr lang="de-DE" sz="1800" dirty="0"/>
              <a:t> - PCE)</a:t>
            </a:r>
          </a:p>
          <a:p>
            <a:pPr marL="742950" lvl="1" indent="-285750">
              <a:buFont typeface="Arial" charset="0"/>
              <a:buChar char="•"/>
            </a:pPr>
            <a:r>
              <a:rPr lang="de-DE" sz="1600" dirty="0"/>
              <a:t>MPEG-</a:t>
            </a:r>
            <a:r>
              <a:rPr lang="de-DE" sz="1600" dirty="0" err="1"/>
              <a:t>based</a:t>
            </a:r>
            <a:r>
              <a:rPr lang="de-DE" sz="1600" dirty="0"/>
              <a:t> (</a:t>
            </a:r>
            <a:r>
              <a:rPr lang="de-DE" sz="1600" dirty="0" err="1"/>
              <a:t>commercially</a:t>
            </a:r>
            <a:r>
              <a:rPr lang="de-DE" sz="1600" dirty="0"/>
              <a:t> </a:t>
            </a:r>
            <a:r>
              <a:rPr lang="de-DE" sz="1600" dirty="0" err="1"/>
              <a:t>availabe</a:t>
            </a:r>
            <a:r>
              <a:rPr lang="de-DE" sz="1600" dirty="0"/>
              <a:t>), APEG (pure), </a:t>
            </a:r>
            <a:r>
              <a:rPr lang="de-DE" sz="1600" dirty="0" err="1"/>
              <a:t>Unknown</a:t>
            </a:r>
            <a:r>
              <a:rPr lang="de-DE" sz="1600" dirty="0"/>
              <a:t> (</a:t>
            </a:r>
            <a:r>
              <a:rPr lang="de-DE" sz="1600" dirty="0" err="1"/>
              <a:t>commercially</a:t>
            </a:r>
            <a:r>
              <a:rPr lang="de-DE" sz="1600" dirty="0"/>
              <a:t> </a:t>
            </a:r>
            <a:r>
              <a:rPr lang="de-DE" sz="1600" dirty="0" err="1"/>
              <a:t>availabe</a:t>
            </a:r>
            <a:r>
              <a:rPr lang="de-DE" sz="1600" dirty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de-DE" sz="1800" dirty="0" err="1"/>
              <a:t>Applications</a:t>
            </a:r>
            <a:endParaRPr lang="de-DE" sz="1800" dirty="0"/>
          </a:p>
          <a:p>
            <a:pPr marL="285750" indent="-285750">
              <a:buFont typeface="Arial" charset="0"/>
              <a:buChar char="•"/>
            </a:pPr>
            <a:endParaRPr lang="de-DE" sz="2000" dirty="0"/>
          </a:p>
          <a:p>
            <a:pPr marL="285750" indent="-285750">
              <a:buFont typeface="Arial" charset="0"/>
              <a:buChar char="•"/>
            </a:pPr>
            <a:endParaRPr lang="de-DE" sz="1800" dirty="0"/>
          </a:p>
          <a:p>
            <a:pPr marL="285750" indent="-285750">
              <a:buFont typeface="Arial" charset="0"/>
              <a:buChar char="•"/>
            </a:pPr>
            <a:endParaRPr lang="de-DE" sz="1800" dirty="0"/>
          </a:p>
          <a:p>
            <a:pPr marL="285750" indent="-285750">
              <a:buFont typeface="Arial" charset="0"/>
              <a:buChar char="•"/>
            </a:pPr>
            <a:endParaRPr lang="de-DE" sz="1800" dirty="0"/>
          </a:p>
          <a:p>
            <a:pPr marL="285750" indent="-285750">
              <a:buFont typeface="Arial" charset="0"/>
              <a:buChar char="•"/>
            </a:pPr>
            <a:endParaRPr lang="de-DE" sz="1800" dirty="0"/>
          </a:p>
          <a:p>
            <a:pPr marL="285750" indent="-285750">
              <a:buFont typeface="Arial" charset="0"/>
              <a:buChar char="•"/>
            </a:pPr>
            <a:endParaRPr lang="de-DE" sz="1800" dirty="0"/>
          </a:p>
          <a:p>
            <a:pPr marL="285750" indent="-285750">
              <a:buFont typeface="Arial" charset="0"/>
              <a:buChar char="•"/>
            </a:pPr>
            <a:endParaRPr lang="de-DE" sz="24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000" dirty="0"/>
              <a:t>Motivation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content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presentation</a:t>
            </a:r>
            <a:endParaRPr lang="de-DE" sz="2000" dirty="0"/>
          </a:p>
        </p:txBody>
      </p:sp>
      <p:sp>
        <p:nvSpPr>
          <p:cNvPr id="4" name="Inhaltsplatzhalter 1">
            <a:extLst>
              <a:ext uri="{FF2B5EF4-FFF2-40B4-BE49-F238E27FC236}">
                <a16:creationId xmlns:a16="http://schemas.microsoft.com/office/drawing/2014/main" id="{F47D3DE5-B2E5-FB4B-92E9-D3B15F20B18E}"/>
              </a:ext>
            </a:extLst>
          </p:cNvPr>
          <p:cNvSpPr txBox="1">
            <a:spLocks/>
          </p:cNvSpPr>
          <p:nvPr/>
        </p:nvSpPr>
        <p:spPr>
          <a:xfrm>
            <a:off x="510254" y="4794422"/>
            <a:ext cx="8044466" cy="116392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charset="0"/>
              <a:buChar char="•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314178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396760" y="1087149"/>
            <a:ext cx="6516688" cy="574978"/>
          </a:xfrm>
        </p:spPr>
        <p:txBody>
          <a:bodyPr/>
          <a:lstStyle/>
          <a:p>
            <a:pPr algn="ctr"/>
            <a:r>
              <a:rPr lang="de-DE" sz="2800" dirty="0" err="1"/>
              <a:t>Thank</a:t>
            </a:r>
            <a:r>
              <a:rPr lang="de-DE" sz="2800" dirty="0"/>
              <a:t> </a:t>
            </a:r>
            <a:r>
              <a:rPr lang="de-DE" sz="2800" dirty="0" err="1"/>
              <a:t>your</a:t>
            </a:r>
            <a:r>
              <a:rPr lang="de-DE" sz="2800" dirty="0"/>
              <a:t> for </a:t>
            </a:r>
            <a:r>
              <a:rPr lang="de-DE" sz="2800" dirty="0" err="1"/>
              <a:t>your</a:t>
            </a:r>
            <a:r>
              <a:rPr lang="de-DE" sz="2800" dirty="0"/>
              <a:t> </a:t>
            </a:r>
            <a:r>
              <a:rPr lang="de-DE" sz="2800" dirty="0" err="1"/>
              <a:t>interest</a:t>
            </a:r>
            <a:r>
              <a:rPr lang="de-DE" sz="2800" dirty="0"/>
              <a:t>!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619" y="1867284"/>
            <a:ext cx="5245100" cy="3382114"/>
          </a:xfrm>
          <a:prstGeom prst="rect">
            <a:avLst/>
          </a:prstGeom>
        </p:spPr>
      </p:pic>
      <p:sp>
        <p:nvSpPr>
          <p:cNvPr id="4" name="Titel 2"/>
          <p:cNvSpPr txBox="1">
            <a:spLocks/>
          </p:cNvSpPr>
          <p:nvPr/>
        </p:nvSpPr>
        <p:spPr>
          <a:xfrm>
            <a:off x="1512374" y="6147368"/>
            <a:ext cx="6516688" cy="574978"/>
          </a:xfrm>
          <a:prstGeom prst="rect">
            <a:avLst/>
          </a:prstGeom>
        </p:spPr>
        <p:txBody>
          <a:bodyPr lIns="0" tIns="0" rIns="0" bIns="0"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1400"/>
              <a:t>alexander.wetzel@uni-kassel.de</a:t>
            </a:r>
            <a:endParaRPr lang="de-DE" sz="1400" dirty="0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829C47B8-BBBB-C649-AE81-3B1C9EA7D1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868" y="4492559"/>
            <a:ext cx="3000513" cy="869196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77F9E38-C0EC-5A40-832F-51E49EB014AB}"/>
              </a:ext>
            </a:extLst>
          </p:cNvPr>
          <p:cNvSpPr/>
          <p:nvPr/>
        </p:nvSpPr>
        <p:spPr>
          <a:xfrm>
            <a:off x="5769767" y="1907792"/>
            <a:ext cx="3276262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srgbClr val="000000"/>
                </a:solidFill>
                <a:latin typeface="Helvetica" charset="0"/>
              </a:rPr>
              <a:t>5</a:t>
            </a:r>
            <a:r>
              <a:rPr lang="de-DE" sz="1400" baseline="30000" dirty="0">
                <a:solidFill>
                  <a:srgbClr val="000000"/>
                </a:solidFill>
                <a:latin typeface="Helvetica" charset="0"/>
              </a:rPr>
              <a:t>th</a:t>
            </a:r>
            <a:r>
              <a:rPr lang="de-DE" sz="1400" dirty="0">
                <a:solidFill>
                  <a:srgbClr val="000000"/>
                </a:solidFill>
                <a:latin typeface="Helvetica" charset="0"/>
              </a:rPr>
              <a:t> International Symposium on</a:t>
            </a:r>
            <a:br>
              <a:rPr lang="de-DE" sz="1400" dirty="0"/>
            </a:br>
            <a:r>
              <a:rPr lang="de-DE" sz="1400" dirty="0">
                <a:solidFill>
                  <a:srgbClr val="000000"/>
                </a:solidFill>
                <a:latin typeface="Helvetica" charset="0"/>
              </a:rPr>
              <a:t>Ultra-High Performance </a:t>
            </a:r>
            <a:r>
              <a:rPr lang="de-DE" sz="1400" dirty="0" err="1">
                <a:solidFill>
                  <a:srgbClr val="000000"/>
                </a:solidFill>
                <a:latin typeface="Helvetica" charset="0"/>
              </a:rPr>
              <a:t>Concrete</a:t>
            </a:r>
            <a:r>
              <a:rPr lang="de-DE" sz="14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Helvetica" charset="0"/>
              </a:rPr>
              <a:t>and</a:t>
            </a:r>
            <a:br>
              <a:rPr lang="de-DE" sz="1400" dirty="0"/>
            </a:br>
            <a:r>
              <a:rPr lang="de-DE" sz="1400" dirty="0">
                <a:solidFill>
                  <a:srgbClr val="000000"/>
                </a:solidFill>
                <a:latin typeface="Helvetica" charset="0"/>
              </a:rPr>
              <a:t>High Performance </a:t>
            </a:r>
            <a:r>
              <a:rPr lang="de-DE" sz="1400" dirty="0" err="1">
                <a:solidFill>
                  <a:srgbClr val="000000"/>
                </a:solidFill>
                <a:latin typeface="Helvetica" charset="0"/>
              </a:rPr>
              <a:t>Construction</a:t>
            </a:r>
            <a:r>
              <a:rPr lang="de-DE" sz="1400" dirty="0">
                <a:solidFill>
                  <a:srgbClr val="000000"/>
                </a:solidFill>
                <a:latin typeface="Helvetica" charset="0"/>
              </a:rPr>
              <a:t> Materials</a:t>
            </a:r>
          </a:p>
          <a:p>
            <a:r>
              <a:rPr lang="de-DE" sz="1400" b="1" dirty="0" err="1">
                <a:solidFill>
                  <a:srgbClr val="000000"/>
                </a:solidFill>
                <a:latin typeface="Helvetica" charset="0"/>
              </a:rPr>
              <a:t>www.hipermat.com</a:t>
            </a:r>
            <a:endParaRPr lang="de-DE" sz="1400" b="1" dirty="0">
              <a:solidFill>
                <a:srgbClr val="000000"/>
              </a:solidFill>
              <a:latin typeface="Helvetica" charset="0"/>
            </a:endParaRPr>
          </a:p>
          <a:p>
            <a:endParaRPr lang="de-DE" sz="1400" dirty="0">
              <a:solidFill>
                <a:srgbClr val="000000"/>
              </a:solidFill>
              <a:latin typeface="Helvetica" charset="0"/>
            </a:endParaRPr>
          </a:p>
          <a:p>
            <a:r>
              <a:rPr lang="de-DE" sz="1400" dirty="0" err="1">
                <a:solidFill>
                  <a:srgbClr val="000000"/>
                </a:solidFill>
                <a:latin typeface="Helvetica" charset="0"/>
              </a:rPr>
              <a:t>Submit</a:t>
            </a:r>
            <a:r>
              <a:rPr lang="de-DE" sz="14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Helvetica" charset="0"/>
              </a:rPr>
              <a:t>abstracts</a:t>
            </a:r>
            <a:r>
              <a:rPr lang="de-DE" sz="14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Helvetica" charset="0"/>
              </a:rPr>
              <a:t>until</a:t>
            </a:r>
            <a:r>
              <a:rPr lang="de-DE" sz="1400" dirty="0">
                <a:solidFill>
                  <a:srgbClr val="000000"/>
                </a:solidFill>
                <a:latin typeface="Helvetica" charset="0"/>
              </a:rPr>
              <a:t> 30</a:t>
            </a:r>
            <a:r>
              <a:rPr lang="de-DE" sz="1400" baseline="30000" dirty="0">
                <a:solidFill>
                  <a:srgbClr val="000000"/>
                </a:solidFill>
                <a:latin typeface="Helvetica" charset="0"/>
              </a:rPr>
              <a:t>th</a:t>
            </a:r>
            <a:r>
              <a:rPr lang="de-DE" sz="1400" dirty="0">
                <a:solidFill>
                  <a:srgbClr val="000000"/>
                </a:solidFill>
                <a:latin typeface="Helvetica" charset="0"/>
              </a:rPr>
              <a:t> </a:t>
            </a:r>
            <a:r>
              <a:rPr lang="de-DE" sz="1400" dirty="0" err="1">
                <a:solidFill>
                  <a:srgbClr val="000000"/>
                </a:solidFill>
                <a:latin typeface="Helvetica" charset="0"/>
              </a:rPr>
              <a:t>of</a:t>
            </a:r>
            <a:r>
              <a:rPr lang="de-DE" sz="1400" dirty="0">
                <a:solidFill>
                  <a:srgbClr val="000000"/>
                </a:solidFill>
                <a:latin typeface="Helvetica" charset="0"/>
              </a:rPr>
              <a:t> April 2019</a:t>
            </a:r>
          </a:p>
          <a:p>
            <a:endParaRPr lang="de-DE" sz="1400" dirty="0">
              <a:solidFill>
                <a:srgbClr val="000000"/>
              </a:solidFill>
              <a:latin typeface="Helvetica" charset="0"/>
            </a:endParaRPr>
          </a:p>
          <a:p>
            <a:endParaRPr lang="de-DE" sz="2000" b="1" dirty="0">
              <a:solidFill>
                <a:srgbClr val="000000"/>
              </a:solidFill>
              <a:latin typeface="Helvetica" charset="0"/>
            </a:endParaRPr>
          </a:p>
          <a:p>
            <a:r>
              <a:rPr lang="de-DE" sz="2000" b="1" dirty="0">
                <a:solidFill>
                  <a:srgbClr val="000000"/>
                </a:solidFill>
                <a:latin typeface="Helvetica" charset="0"/>
              </a:rPr>
              <a:t>11</a:t>
            </a:r>
            <a:r>
              <a:rPr lang="de-DE" sz="2000" b="1" baseline="30000" dirty="0">
                <a:solidFill>
                  <a:srgbClr val="000000"/>
                </a:solidFill>
                <a:latin typeface="Helvetica" charset="0"/>
              </a:rPr>
              <a:t>th</a:t>
            </a:r>
            <a:r>
              <a:rPr lang="de-DE" sz="2000" b="1" dirty="0">
                <a:solidFill>
                  <a:srgbClr val="000000"/>
                </a:solidFill>
                <a:latin typeface="Helvetica" charset="0"/>
              </a:rPr>
              <a:t>-13</a:t>
            </a:r>
            <a:r>
              <a:rPr lang="de-DE" sz="2000" b="1" baseline="30000" dirty="0">
                <a:solidFill>
                  <a:srgbClr val="000000"/>
                </a:solidFill>
                <a:latin typeface="Helvetica" charset="0"/>
              </a:rPr>
              <a:t>th</a:t>
            </a:r>
            <a:r>
              <a:rPr lang="de-DE" sz="2000" b="1" dirty="0">
                <a:solidFill>
                  <a:srgbClr val="000000"/>
                </a:solidFill>
                <a:latin typeface="Helvetica" charset="0"/>
              </a:rPr>
              <a:t> March 2020</a:t>
            </a:r>
          </a:p>
          <a:p>
            <a:r>
              <a:rPr lang="de-DE" sz="1400" dirty="0">
                <a:solidFill>
                  <a:srgbClr val="000000"/>
                </a:solidFill>
                <a:latin typeface="Helvetica" charset="0"/>
              </a:rPr>
              <a:t>in Kassel (Germany)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2111019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736D854-7BAB-7B49-A7F4-95803D066F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4963F8B5-72F3-A94B-A0DC-CE9D63544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77191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2349285"/>
              </p:ext>
            </p:extLst>
          </p:nvPr>
        </p:nvGraphicFramePr>
        <p:xfrm>
          <a:off x="1958283" y="1750352"/>
          <a:ext cx="5026343" cy="4381827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17516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15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15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15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639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de-DE" sz="1100" dirty="0">
                        <a:effectLst/>
                        <a:latin typeface="Calibri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slag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silica fume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metakaolin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SiO</a:t>
                      </a:r>
                      <a:r>
                        <a:rPr lang="en-GB" sz="1100" baseline="-25000">
                          <a:effectLst/>
                        </a:rPr>
                        <a:t>2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35.80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96.57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52.67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Al</a:t>
                      </a:r>
                      <a:r>
                        <a:rPr lang="en-GB" sz="1100" baseline="-25000">
                          <a:effectLst/>
                        </a:rPr>
                        <a:t>2</a:t>
                      </a:r>
                      <a:r>
                        <a:rPr lang="en-GB" sz="1100">
                          <a:effectLst/>
                        </a:rPr>
                        <a:t>O</a:t>
                      </a:r>
                      <a:r>
                        <a:rPr lang="en-GB" sz="1100" baseline="-25000">
                          <a:effectLst/>
                        </a:rPr>
                        <a:t>3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11.70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0.06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42.91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Fe</a:t>
                      </a:r>
                      <a:r>
                        <a:rPr lang="en-GB" sz="1100" baseline="-25000">
                          <a:effectLst/>
                        </a:rPr>
                        <a:t>2</a:t>
                      </a:r>
                      <a:r>
                        <a:rPr lang="en-GB" sz="1100">
                          <a:effectLst/>
                        </a:rPr>
                        <a:t>O</a:t>
                      </a:r>
                      <a:r>
                        <a:rPr lang="en-GB" sz="1100" baseline="-25000">
                          <a:effectLst/>
                        </a:rPr>
                        <a:t>3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0.37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0.06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0.33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CaO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43.80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0.51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0.03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MgO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5.80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0.25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0.07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MnO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0.30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0.02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0.01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K</a:t>
                      </a:r>
                      <a:r>
                        <a:rPr lang="en-GB" sz="1100" baseline="-25000">
                          <a:effectLst/>
                        </a:rPr>
                        <a:t>2</a:t>
                      </a:r>
                      <a:r>
                        <a:rPr lang="en-GB" sz="1100">
                          <a:effectLst/>
                        </a:rPr>
                        <a:t>O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0.40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0.73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0.53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Na</a:t>
                      </a:r>
                      <a:r>
                        <a:rPr lang="en-GB" sz="1100" baseline="-25000">
                          <a:effectLst/>
                        </a:rPr>
                        <a:t>2</a:t>
                      </a:r>
                      <a:r>
                        <a:rPr lang="en-GB" sz="1100">
                          <a:effectLst/>
                        </a:rPr>
                        <a:t>O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0.20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0.16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0.04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6568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SO</a:t>
                      </a:r>
                      <a:r>
                        <a:rPr lang="en-GB" sz="1100" baseline="-25000">
                          <a:effectLst/>
                        </a:rPr>
                        <a:t>3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0.17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0.12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0.04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6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TiO</a:t>
                      </a:r>
                      <a:r>
                        <a:rPr lang="en-GB" sz="1100" baseline="-25000">
                          <a:effectLst/>
                        </a:rPr>
                        <a:t>2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1.08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0.01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0.03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6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LOI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0.27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1.41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3.25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6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spec. surf. [cm</a:t>
                      </a:r>
                      <a:r>
                        <a:rPr lang="en-GB" sz="1100" baseline="30000">
                          <a:effectLst/>
                        </a:rPr>
                        <a:t>2</a:t>
                      </a:r>
                      <a:r>
                        <a:rPr lang="en-GB" sz="1100">
                          <a:effectLst/>
                        </a:rPr>
                        <a:t>/g]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3900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218000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91100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6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</a:t>
                      </a:r>
                      <a:r>
                        <a:rPr lang="en-GB" sz="1100" baseline="-25000">
                          <a:effectLst/>
                        </a:rPr>
                        <a:t>10 </a:t>
                      </a:r>
                      <a:r>
                        <a:rPr lang="en-GB" sz="1100">
                          <a:effectLst/>
                        </a:rPr>
                        <a:t>[µm]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1.2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0.3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1.5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6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</a:t>
                      </a:r>
                      <a:r>
                        <a:rPr lang="en-GB" sz="1100" baseline="-25000">
                          <a:effectLst/>
                        </a:rPr>
                        <a:t>50 </a:t>
                      </a:r>
                      <a:r>
                        <a:rPr lang="en-GB" sz="1100">
                          <a:effectLst/>
                        </a:rPr>
                        <a:t>[µm]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10.4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0.6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5.2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64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d</a:t>
                      </a:r>
                      <a:r>
                        <a:rPr lang="en-GB" sz="1100" baseline="-25000">
                          <a:effectLst/>
                        </a:rPr>
                        <a:t>90 </a:t>
                      </a:r>
                      <a:r>
                        <a:rPr lang="en-GB" sz="1100">
                          <a:effectLst/>
                        </a:rPr>
                        <a:t>[µm]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31.7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1.9</a:t>
                      </a:r>
                      <a:endParaRPr lang="de-DE" sz="110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20.83</a:t>
                      </a:r>
                      <a:endParaRPr lang="de-DE" sz="1100" dirty="0">
                        <a:effectLst/>
                        <a:latin typeface="Calibri" charset="0"/>
                        <a:ea typeface="Calibri" charset="0"/>
                        <a:cs typeface="Times New Roman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750" y="1268413"/>
            <a:ext cx="6516688" cy="574978"/>
          </a:xfrm>
        </p:spPr>
        <p:txBody>
          <a:bodyPr/>
          <a:lstStyle/>
          <a:p>
            <a:r>
              <a:rPr lang="de-DE" dirty="0"/>
              <a:t>Properties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precursors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8627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43" y="966952"/>
            <a:ext cx="2906764" cy="2678254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443" y="3946666"/>
            <a:ext cx="2906764" cy="2676835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1911" y="3949215"/>
            <a:ext cx="2937326" cy="2704979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804745" y="1135117"/>
            <a:ext cx="13773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Metakaolin</a:t>
            </a:r>
          </a:p>
          <a:p>
            <a:r>
              <a:rPr lang="de-DE" dirty="0">
                <a:sym typeface="Wingdings"/>
              </a:rPr>
              <a:t></a:t>
            </a:r>
          </a:p>
          <a:p>
            <a:endParaRPr lang="de-DE" dirty="0"/>
          </a:p>
          <a:p>
            <a:r>
              <a:rPr lang="de-DE" dirty="0" err="1"/>
              <a:t>Nanosilica</a:t>
            </a:r>
            <a:endParaRPr lang="de-DE" dirty="0"/>
          </a:p>
          <a:p>
            <a:r>
              <a:rPr lang="de-DE" dirty="0"/>
              <a:t>	</a:t>
            </a:r>
            <a:r>
              <a:rPr lang="de-DE" dirty="0">
                <a:sym typeface="Wingdings"/>
              </a:rPr>
              <a:t>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3731172" y="4035972"/>
            <a:ext cx="13773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Slag</a:t>
            </a:r>
            <a:endParaRPr lang="de-DE" dirty="0"/>
          </a:p>
          <a:p>
            <a:r>
              <a:rPr lang="de-DE" dirty="0">
                <a:sym typeface="Wingdings"/>
              </a:rPr>
              <a:t></a:t>
            </a:r>
          </a:p>
          <a:p>
            <a:endParaRPr lang="de-DE" dirty="0"/>
          </a:p>
          <a:p>
            <a:r>
              <a:rPr lang="de-DE" dirty="0" err="1"/>
              <a:t>Silica</a:t>
            </a:r>
            <a:r>
              <a:rPr lang="de-DE" dirty="0"/>
              <a:t> </a:t>
            </a:r>
            <a:r>
              <a:rPr lang="de-DE" dirty="0" err="1"/>
              <a:t>fume</a:t>
            </a:r>
            <a:endParaRPr lang="de-DE" dirty="0"/>
          </a:p>
          <a:p>
            <a:r>
              <a:rPr lang="de-DE" dirty="0"/>
              <a:t>	</a:t>
            </a:r>
            <a:r>
              <a:rPr lang="de-DE" dirty="0">
                <a:sym typeface="Wingdings"/>
              </a:rPr>
              <a:t>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80B8ED7-25E4-8547-BE39-EE96F267CF0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0851" y="942542"/>
            <a:ext cx="2937326" cy="270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43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F1EDBD1E-5F77-874C-A986-7DDCC431C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Shrinkage</a:t>
            </a:r>
            <a:r>
              <a:rPr lang="de-DE" dirty="0"/>
              <a:t> </a:t>
            </a:r>
            <a:r>
              <a:rPr lang="de-DE" dirty="0" err="1"/>
              <a:t>reduction</a:t>
            </a:r>
            <a:r>
              <a:rPr lang="de-DE" dirty="0"/>
              <a:t> </a:t>
            </a:r>
            <a:r>
              <a:rPr lang="de-DE" dirty="0" err="1"/>
              <a:t>agents</a:t>
            </a:r>
            <a:br>
              <a:rPr lang="de-DE" dirty="0"/>
            </a:br>
            <a:endParaRPr lang="de-DE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BCFEE04-5F23-AE45-AD1B-7C4C1E28AE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321" y="1690833"/>
            <a:ext cx="6987357" cy="45212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39A17A1-8B95-B74A-9715-5C6BE4B9A760}"/>
              </a:ext>
            </a:extLst>
          </p:cNvPr>
          <p:cNvSpPr txBox="1"/>
          <p:nvPr/>
        </p:nvSpPr>
        <p:spPr>
          <a:xfrm>
            <a:off x="7644276" y="84841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</a:t>
            </a:r>
            <a:r>
              <a:rPr lang="de-DE" dirty="0"/>
              <a:t>/b-ratio 0.2</a:t>
            </a:r>
          </a:p>
        </p:txBody>
      </p:sp>
    </p:spTree>
    <p:extLst>
      <p:ext uri="{BB962C8B-B14F-4D97-AF65-F5344CB8AC3E}">
        <p14:creationId xmlns:p14="http://schemas.microsoft.com/office/powerpoint/2010/main" val="1712886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C0BE0A6-3AC4-5944-8342-DD969BBFC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Compressive</a:t>
            </a:r>
            <a:r>
              <a:rPr lang="de-DE" dirty="0"/>
              <a:t> </a:t>
            </a:r>
            <a:r>
              <a:rPr lang="de-DE" dirty="0" err="1"/>
              <a:t>Strength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CBCFDCA-9AE8-694B-8481-2330C84B17B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50" y="1831220"/>
            <a:ext cx="6874304" cy="4445321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66F93D08-8D4D-CB42-9B5B-D4A1B2D11839}"/>
              </a:ext>
            </a:extLst>
          </p:cNvPr>
          <p:cNvSpPr txBox="1"/>
          <p:nvPr/>
        </p:nvSpPr>
        <p:spPr>
          <a:xfrm>
            <a:off x="7644276" y="848410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</a:t>
            </a:r>
            <a:r>
              <a:rPr lang="de-DE" dirty="0"/>
              <a:t>/b-ratio 0.2</a:t>
            </a:r>
          </a:p>
        </p:txBody>
      </p:sp>
    </p:spTree>
    <p:extLst>
      <p:ext uri="{BB962C8B-B14F-4D97-AF65-F5344CB8AC3E}">
        <p14:creationId xmlns:p14="http://schemas.microsoft.com/office/powerpoint/2010/main" val="9014188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DBD56779-E3EE-1548-8DA9-4331106E14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359" y="1244104"/>
            <a:ext cx="3222906" cy="2417180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F70EB5B-7D66-804B-B5DF-5F9F53354B1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144" y="1244104"/>
            <a:ext cx="3196252" cy="239718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E23D40F-412D-C742-9DB6-BE6146BAA64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359" y="3795661"/>
            <a:ext cx="3244476" cy="2433357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D487B39F-4B86-3848-A143-942FDA9E12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5144" y="3858900"/>
            <a:ext cx="3460322" cy="2306881"/>
          </a:xfrm>
          <a:prstGeom prst="rect">
            <a:avLst/>
          </a:prstGeom>
        </p:spPr>
      </p:pic>
      <p:sp>
        <p:nvSpPr>
          <p:cNvPr id="6" name="Titel 2">
            <a:extLst>
              <a:ext uri="{FF2B5EF4-FFF2-40B4-BE49-F238E27FC236}">
                <a16:creationId xmlns:a16="http://schemas.microsoft.com/office/drawing/2014/main" id="{3EBBFCFA-527C-7243-A8C8-0707D5593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863463"/>
            <a:ext cx="6516688" cy="574978"/>
          </a:xfrm>
        </p:spPr>
        <p:txBody>
          <a:bodyPr/>
          <a:lstStyle/>
          <a:p>
            <a:r>
              <a:rPr lang="de-DE" sz="2000" dirty="0" err="1"/>
              <a:t>Ceramic</a:t>
            </a:r>
            <a:r>
              <a:rPr lang="de-DE" sz="2000" dirty="0"/>
              <a:t> like AAM </a:t>
            </a:r>
            <a:r>
              <a:rPr lang="de-DE" sz="2000" dirty="0" err="1"/>
              <a:t>applications</a:t>
            </a:r>
            <a:r>
              <a:rPr lang="de-DE" sz="2000" dirty="0"/>
              <a:t>: (</a:t>
            </a:r>
            <a:r>
              <a:rPr lang="de-DE" sz="2000" dirty="0" err="1"/>
              <a:t>wash</a:t>
            </a:r>
            <a:r>
              <a:rPr lang="de-DE" sz="2000" dirty="0"/>
              <a:t>) </a:t>
            </a:r>
            <a:r>
              <a:rPr lang="de-DE" sz="2000" dirty="0" err="1"/>
              <a:t>bowls</a:t>
            </a: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614296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Setting time in </a:t>
            </a:r>
            <a:r>
              <a:rPr lang="de-DE" dirty="0" err="1"/>
              <a:t>correlation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silica</a:t>
            </a:r>
            <a:r>
              <a:rPr lang="de-DE" dirty="0"/>
              <a:t> </a:t>
            </a:r>
            <a:r>
              <a:rPr lang="de-DE" dirty="0" err="1"/>
              <a:t>fume</a:t>
            </a:r>
            <a:r>
              <a:rPr lang="de-DE" dirty="0"/>
              <a:t> </a:t>
            </a:r>
            <a:r>
              <a:rPr lang="de-DE" dirty="0" err="1"/>
              <a:t>content</a:t>
            </a:r>
            <a:r>
              <a:rPr lang="de-DE" dirty="0"/>
              <a:t> 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003" y="1903751"/>
            <a:ext cx="6071017" cy="3859967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6437" y="885327"/>
            <a:ext cx="1863587" cy="187112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60000" y="2232000"/>
            <a:ext cx="1489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15 % </a:t>
            </a:r>
            <a:r>
              <a:rPr lang="de-DE" sz="1400" dirty="0" err="1"/>
              <a:t>silica</a:t>
            </a:r>
            <a:r>
              <a:rPr lang="de-DE" sz="1400" dirty="0"/>
              <a:t> </a:t>
            </a:r>
            <a:r>
              <a:rPr lang="de-DE" sz="1400" dirty="0" err="1"/>
              <a:t>fume</a:t>
            </a:r>
            <a:endParaRPr lang="de-DE" sz="1400" dirty="0"/>
          </a:p>
        </p:txBody>
      </p:sp>
      <p:sp>
        <p:nvSpPr>
          <p:cNvPr id="8" name="Textfeld 7"/>
          <p:cNvSpPr txBox="1"/>
          <p:nvPr/>
        </p:nvSpPr>
        <p:spPr>
          <a:xfrm>
            <a:off x="360000" y="4879298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5 % </a:t>
            </a:r>
            <a:r>
              <a:rPr lang="de-DE" sz="1400" dirty="0" err="1"/>
              <a:t>silica</a:t>
            </a:r>
            <a:r>
              <a:rPr lang="de-DE" sz="1400" dirty="0"/>
              <a:t> </a:t>
            </a:r>
            <a:r>
              <a:rPr lang="de-DE" sz="1400" dirty="0" err="1"/>
              <a:t>fume</a:t>
            </a:r>
            <a:endParaRPr lang="de-DE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360000" y="3110896"/>
            <a:ext cx="16385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12.5 % </a:t>
            </a:r>
            <a:r>
              <a:rPr lang="de-DE" sz="1400" dirty="0" err="1"/>
              <a:t>silica</a:t>
            </a:r>
            <a:r>
              <a:rPr lang="de-DE" sz="1400" dirty="0"/>
              <a:t> </a:t>
            </a:r>
            <a:r>
              <a:rPr lang="de-DE" sz="1400" dirty="0" err="1"/>
              <a:t>fume</a:t>
            </a:r>
            <a:endParaRPr lang="de-DE" sz="1400" dirty="0"/>
          </a:p>
        </p:txBody>
      </p:sp>
      <p:sp>
        <p:nvSpPr>
          <p:cNvPr id="10" name="Textfeld 9"/>
          <p:cNvSpPr txBox="1"/>
          <p:nvPr/>
        </p:nvSpPr>
        <p:spPr>
          <a:xfrm>
            <a:off x="360000" y="3960000"/>
            <a:ext cx="1489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10 % </a:t>
            </a:r>
            <a:r>
              <a:rPr lang="de-DE" sz="1400" dirty="0" err="1"/>
              <a:t>silica</a:t>
            </a:r>
            <a:r>
              <a:rPr lang="de-DE" sz="1400" dirty="0"/>
              <a:t> </a:t>
            </a:r>
            <a:r>
              <a:rPr lang="de-DE" sz="1400" dirty="0" err="1"/>
              <a:t>fume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2482137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190" y="1403965"/>
            <a:ext cx="7249425" cy="4687456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96207" y="956881"/>
            <a:ext cx="8047292" cy="574978"/>
          </a:xfrm>
        </p:spPr>
        <p:txBody>
          <a:bodyPr/>
          <a:lstStyle/>
          <a:p>
            <a:r>
              <a:rPr lang="de-DE" sz="1800" dirty="0"/>
              <a:t>Microporosity (</a:t>
            </a:r>
            <a:r>
              <a:rPr lang="de-DE" sz="1800" dirty="0" err="1"/>
              <a:t>measured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mercury</a:t>
            </a:r>
            <a:r>
              <a:rPr lang="de-DE" sz="1800" dirty="0"/>
              <a:t> </a:t>
            </a:r>
            <a:r>
              <a:rPr lang="de-DE" sz="1800" dirty="0" err="1"/>
              <a:t>intrusion</a:t>
            </a:r>
            <a:r>
              <a:rPr lang="de-DE" sz="1800" dirty="0"/>
              <a:t> </a:t>
            </a:r>
            <a:r>
              <a:rPr lang="de-DE" sz="1800" dirty="0" err="1"/>
              <a:t>porosimetry</a:t>
            </a:r>
            <a:r>
              <a:rPr lang="de-DE" sz="1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78914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Phase </a:t>
            </a:r>
            <a:r>
              <a:rPr lang="de-DE" dirty="0" err="1"/>
              <a:t>development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1E06DDC-DEC9-1540-9840-027276C01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3615" y="772376"/>
            <a:ext cx="5376475" cy="600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47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0591" y="1489004"/>
            <a:ext cx="5705054" cy="481803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881816" y="6307036"/>
            <a:ext cx="23220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acc. to </a:t>
            </a:r>
            <a:r>
              <a:rPr lang="en-GB" sz="900" dirty="0" err="1"/>
              <a:t>Prof.</a:t>
            </a:r>
            <a:r>
              <a:rPr lang="en-GB" sz="900" dirty="0"/>
              <a:t> </a:t>
            </a:r>
            <a:r>
              <a:rPr lang="en-GB" sz="900" dirty="0" err="1"/>
              <a:t>Middel</a:t>
            </a:r>
            <a:endParaRPr lang="en-GB" sz="90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A747D75-69DE-6B44-A283-99348AB10C6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8413" y="901700"/>
            <a:ext cx="6516688" cy="574675"/>
          </a:xfrm>
          <a:prstGeom prst="rect">
            <a:avLst/>
          </a:prstGeom>
        </p:spPr>
        <p:txBody>
          <a:bodyPr/>
          <a:lstStyle/>
          <a:p>
            <a:r>
              <a:rPr lang="de-DE" altLang="de-DE" sz="1800" dirty="0" err="1"/>
              <a:t>What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is</a:t>
            </a:r>
            <a:r>
              <a:rPr lang="de-DE" altLang="de-DE" sz="1800" dirty="0"/>
              <a:t> UHPC? Development in </a:t>
            </a:r>
            <a:r>
              <a:rPr lang="de-DE" altLang="de-DE" sz="1800" dirty="0" err="1"/>
              <a:t>concrete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technology</a:t>
            </a:r>
            <a:br>
              <a:rPr lang="en-US" altLang="de-DE" sz="1800" dirty="0"/>
            </a:b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1668350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36985" y="890269"/>
            <a:ext cx="6516688" cy="574978"/>
          </a:xfrm>
        </p:spPr>
        <p:txBody>
          <a:bodyPr/>
          <a:lstStyle/>
          <a:p>
            <a:r>
              <a:rPr lang="de-DE" sz="1800" dirty="0" err="1"/>
              <a:t>Grain</a:t>
            </a:r>
            <a:r>
              <a:rPr lang="de-DE" sz="1800" dirty="0"/>
              <a:t> </a:t>
            </a:r>
            <a:r>
              <a:rPr lang="de-DE" sz="1800" dirty="0" err="1"/>
              <a:t>size</a:t>
            </a:r>
            <a:r>
              <a:rPr lang="de-DE" sz="1800" dirty="0"/>
              <a:t> </a:t>
            </a:r>
            <a:r>
              <a:rPr lang="de-DE" sz="1800" dirty="0" err="1"/>
              <a:t>distribution</a:t>
            </a:r>
            <a:r>
              <a:rPr lang="de-DE" sz="1800" dirty="0"/>
              <a:t> </a:t>
            </a:r>
            <a:r>
              <a:rPr lang="de-DE" sz="1800" dirty="0" err="1"/>
              <a:t>for</a:t>
            </a:r>
            <a:r>
              <a:rPr lang="de-DE" sz="1800" dirty="0"/>
              <a:t> </a:t>
            </a:r>
            <a:r>
              <a:rPr lang="de-DE" sz="1800" dirty="0" err="1"/>
              <a:t>packing</a:t>
            </a:r>
            <a:r>
              <a:rPr lang="de-DE" sz="1800" dirty="0"/>
              <a:t> </a:t>
            </a:r>
            <a:r>
              <a:rPr lang="de-DE" sz="1800" dirty="0" err="1"/>
              <a:t>density</a:t>
            </a:r>
            <a:r>
              <a:rPr lang="de-DE" sz="1800" dirty="0"/>
              <a:t> </a:t>
            </a:r>
            <a:r>
              <a:rPr lang="de-DE" sz="1800" dirty="0" err="1"/>
              <a:t>optimisation</a:t>
            </a:r>
            <a:endParaRPr lang="de-DE" sz="18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ADA691-F444-8244-AD7F-C3ED252B8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85" y="1277381"/>
            <a:ext cx="7884367" cy="487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3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180-Grad-Pfeil 58"/>
          <p:cNvSpPr/>
          <p:nvPr/>
        </p:nvSpPr>
        <p:spPr bwMode="auto">
          <a:xfrm rot="4017978">
            <a:off x="5095644" y="1156898"/>
            <a:ext cx="3384376" cy="4522922"/>
          </a:xfrm>
          <a:prstGeom prst="uturnArrow">
            <a:avLst>
              <a:gd name="adj1" fmla="val 15661"/>
              <a:gd name="adj2" fmla="val 12493"/>
              <a:gd name="adj3" fmla="val 23545"/>
              <a:gd name="adj4" fmla="val 43750"/>
              <a:gd name="adj5" fmla="val 52057"/>
            </a:avLst>
          </a:prstGeom>
          <a:solidFill>
            <a:schemeClr val="bg1">
              <a:lumMod val="8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AT" sz="1600">
              <a:solidFill>
                <a:srgbClr val="000000"/>
              </a:solidFill>
            </a:endParaRPr>
          </a:p>
        </p:txBody>
      </p:sp>
      <p:sp>
        <p:nvSpPr>
          <p:cNvPr id="104" name="Rechteck 103"/>
          <p:cNvSpPr/>
          <p:nvPr/>
        </p:nvSpPr>
        <p:spPr bwMode="auto">
          <a:xfrm rot="20239710">
            <a:off x="3963489" y="1979666"/>
            <a:ext cx="2736245" cy="840128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AT" sz="1600">
              <a:solidFill>
                <a:srgbClr val="000000"/>
              </a:solidFill>
            </a:endParaRPr>
          </a:p>
        </p:txBody>
      </p:sp>
      <p:sp>
        <p:nvSpPr>
          <p:cNvPr id="61" name="Trapezoid 60"/>
          <p:cNvSpPr/>
          <p:nvPr/>
        </p:nvSpPr>
        <p:spPr bwMode="auto">
          <a:xfrm rot="3430926">
            <a:off x="1602046" y="100332"/>
            <a:ext cx="5362136" cy="6515273"/>
          </a:xfrm>
          <a:prstGeom prst="trapezoid">
            <a:avLst>
              <a:gd name="adj" fmla="val 48015"/>
            </a:avLst>
          </a:prstGeom>
          <a:gradFill flip="none" rotWithShape="1">
            <a:gsLst>
              <a:gs pos="66000">
                <a:schemeClr val="bg1">
                  <a:lumMod val="85000"/>
                </a:schemeClr>
              </a:gs>
              <a:gs pos="0">
                <a:schemeClr val="bg1">
                  <a:alpha val="0"/>
                </a:scheme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AT" sz="1600">
              <a:solidFill>
                <a:srgbClr val="000000"/>
              </a:solidFill>
            </a:endParaRPr>
          </a:p>
        </p:txBody>
      </p:sp>
      <p:sp>
        <p:nvSpPr>
          <p:cNvPr id="34" name="Titel 1"/>
          <p:cNvSpPr txBox="1">
            <a:spLocks/>
          </p:cNvSpPr>
          <p:nvPr/>
        </p:nvSpPr>
        <p:spPr>
          <a:xfrm>
            <a:off x="586896" y="924578"/>
            <a:ext cx="6984970" cy="360050"/>
          </a:xfrm>
          <a:prstGeom prst="rect">
            <a:avLst/>
          </a:prstGeom>
        </p:spPr>
        <p:txBody>
          <a:bodyPr/>
          <a:lstStyle>
            <a:lvl1pPr algn="l" defTabSz="957263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207963" algn="l"/>
              </a:tabLst>
              <a:defRPr sz="20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957263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207963" algn="l"/>
              </a:tabLst>
              <a:defRPr>
                <a:solidFill>
                  <a:schemeClr val="bg1"/>
                </a:solidFill>
                <a:latin typeface="Lucida Sans" pitchFamily="34" charset="0"/>
              </a:defRPr>
            </a:lvl2pPr>
            <a:lvl3pPr algn="l" defTabSz="957263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207963" algn="l"/>
              </a:tabLst>
              <a:defRPr>
                <a:solidFill>
                  <a:schemeClr val="bg1"/>
                </a:solidFill>
                <a:latin typeface="Lucida Sans" pitchFamily="34" charset="0"/>
              </a:defRPr>
            </a:lvl3pPr>
            <a:lvl4pPr algn="l" defTabSz="957263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207963" algn="l"/>
              </a:tabLst>
              <a:defRPr>
                <a:solidFill>
                  <a:schemeClr val="bg1"/>
                </a:solidFill>
                <a:latin typeface="Lucida Sans" pitchFamily="34" charset="0"/>
              </a:defRPr>
            </a:lvl4pPr>
            <a:lvl5pPr algn="l" defTabSz="957263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207963" algn="l"/>
              </a:tabLst>
              <a:defRPr>
                <a:solidFill>
                  <a:schemeClr val="bg1"/>
                </a:solidFill>
                <a:latin typeface="Lucida Sans" pitchFamily="34" charset="0"/>
              </a:defRPr>
            </a:lvl5pPr>
            <a:lvl6pPr marL="457200" algn="l" defTabSz="957263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9600"/>
                </a:solidFill>
                <a:latin typeface="Lucida Sans" pitchFamily="34" charset="0"/>
              </a:defRPr>
            </a:lvl6pPr>
            <a:lvl7pPr marL="914400" algn="l" defTabSz="957263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9600"/>
                </a:solidFill>
                <a:latin typeface="Lucida Sans" pitchFamily="34" charset="0"/>
              </a:defRPr>
            </a:lvl7pPr>
            <a:lvl8pPr marL="1371600" algn="l" defTabSz="957263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9600"/>
                </a:solidFill>
                <a:latin typeface="Lucida Sans" pitchFamily="34" charset="0"/>
              </a:defRPr>
            </a:lvl8pPr>
            <a:lvl9pPr marL="1828800" algn="l" defTabSz="957263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739600"/>
                </a:solidFill>
                <a:latin typeface="Lucida Sans" pitchFamily="34" charset="0"/>
              </a:defRPr>
            </a:lvl9pPr>
          </a:lstStyle>
          <a:p>
            <a:r>
              <a:rPr lang="de-DE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</a:t>
            </a:r>
            <a:r>
              <a:rPr lang="de-DE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r>
              <a:rPr lang="de-DE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de-DE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o</a:t>
            </a:r>
            <a:r>
              <a:rPr lang="en-US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ptimization</a:t>
            </a:r>
            <a:r>
              <a:rPr lang="de-DE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of</a:t>
            </a:r>
            <a:r>
              <a:rPr lang="de-DE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packing</a:t>
            </a:r>
            <a:r>
              <a:rPr lang="de-DE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18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density</a:t>
            </a:r>
            <a:endParaRPr lang="de-DE" sz="18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kern="0" dirty="0">
                <a:solidFill>
                  <a:srgbClr val="000000"/>
                </a:solidFill>
              </a:rPr>
              <a:t> </a:t>
            </a:r>
            <a:br>
              <a:rPr lang="de-DE" kern="0" dirty="0">
                <a:solidFill>
                  <a:srgbClr val="000000"/>
                </a:solidFill>
              </a:rPr>
            </a:br>
            <a:endParaRPr lang="de-DE" kern="0" dirty="0">
              <a:solidFill>
                <a:srgbClr val="000000"/>
              </a:solidFill>
            </a:endParaRPr>
          </a:p>
        </p:txBody>
      </p:sp>
      <p:sp>
        <p:nvSpPr>
          <p:cNvPr id="77" name="Rechteck 76"/>
          <p:cNvSpPr/>
          <p:nvPr/>
        </p:nvSpPr>
        <p:spPr bwMode="auto">
          <a:xfrm rot="20239710">
            <a:off x="3909324" y="1926839"/>
            <a:ext cx="2736245" cy="84012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AT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Sans" pitchFamily="34" charset="0"/>
            </a:endParaRPr>
          </a:p>
        </p:txBody>
      </p:sp>
      <p:sp>
        <p:nvSpPr>
          <p:cNvPr id="79" name="Textplatzhalter 2"/>
          <p:cNvSpPr>
            <a:spLocks noGrp="1"/>
          </p:cNvSpPr>
          <p:nvPr/>
        </p:nvSpPr>
        <p:spPr>
          <a:xfrm>
            <a:off x="4523855" y="743015"/>
            <a:ext cx="4631308" cy="659569"/>
          </a:xfrm>
          <a:prstGeom prst="rect">
            <a:avLst/>
          </a:prstGeom>
        </p:spPr>
        <p:txBody>
          <a:bodyPr/>
          <a:lstStyle>
            <a:lvl1pPr marL="342900" indent="-342900" algn="l" defTabSz="957263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C2284E"/>
              </a:buClr>
              <a:buFont typeface="Wingdings" pitchFamily="2" charset="2"/>
              <a:tabLst>
                <a:tab pos="268288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287338" indent="-285750" algn="l" defTabSz="957263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Pct val="120000"/>
              <a:buFont typeface="Arial" panose="020B0604020202020204" pitchFamily="34" charset="0"/>
              <a:buChar char="•"/>
              <a:tabLst>
                <a:tab pos="268288" algn="l"/>
              </a:tabLs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5125" indent="179388" algn="l" defTabSz="957263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Font typeface="Lucida Sans" pitchFamily="34" charset="0"/>
              <a:buChar char="–"/>
              <a:tabLst>
                <a:tab pos="268288" algn="l"/>
              </a:tabLst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803275" indent="0" algn="l" defTabSz="957263" rtl="0" eaLnBrk="1" fontAlgn="base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>
                <a:srgbClr val="C5005A"/>
              </a:buClr>
              <a:buSzPct val="130000"/>
              <a:buFontTx/>
              <a:buNone/>
              <a:tabLst>
                <a:tab pos="268288" algn="l"/>
              </a:tabLst>
              <a:defRPr sz="1600"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525588" indent="303213" algn="l" defTabSz="957263" rtl="0" eaLnBrk="1" fontAlgn="base" hangingPunct="1">
              <a:spcBef>
                <a:spcPct val="20000"/>
              </a:spcBef>
              <a:spcAft>
                <a:spcPct val="0"/>
              </a:spcAft>
              <a:tabLst>
                <a:tab pos="268288" algn="l"/>
              </a:tabLs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1982788" algn="l" defTabSz="957263" rtl="0" eaLnBrk="1" fontAlgn="base" hangingPunct="1">
              <a:spcBef>
                <a:spcPct val="20000"/>
              </a:spcBef>
              <a:spcAft>
                <a:spcPct val="0"/>
              </a:spcAft>
              <a:tabLst>
                <a:tab pos="268288" algn="l"/>
              </a:tabLst>
              <a:defRPr sz="1600">
                <a:solidFill>
                  <a:schemeClr val="tx1"/>
                </a:solidFill>
                <a:latin typeface="Arial" charset="0"/>
              </a:defRPr>
            </a:lvl6pPr>
            <a:lvl7pPr marL="2439988" algn="l" defTabSz="957263" rtl="0" eaLnBrk="1" fontAlgn="base" hangingPunct="1">
              <a:spcBef>
                <a:spcPct val="20000"/>
              </a:spcBef>
              <a:spcAft>
                <a:spcPct val="0"/>
              </a:spcAft>
              <a:tabLst>
                <a:tab pos="268288" algn="l"/>
              </a:tabLst>
              <a:defRPr sz="1600">
                <a:solidFill>
                  <a:schemeClr val="tx1"/>
                </a:solidFill>
                <a:latin typeface="Arial" charset="0"/>
              </a:defRPr>
            </a:lvl7pPr>
            <a:lvl8pPr marL="2897188" algn="l" defTabSz="957263" rtl="0" eaLnBrk="1" fontAlgn="base" hangingPunct="1">
              <a:spcBef>
                <a:spcPct val="20000"/>
              </a:spcBef>
              <a:spcAft>
                <a:spcPct val="0"/>
              </a:spcAft>
              <a:tabLst>
                <a:tab pos="268288" algn="l"/>
              </a:tabLst>
              <a:defRPr sz="1600">
                <a:solidFill>
                  <a:schemeClr val="tx1"/>
                </a:solidFill>
                <a:latin typeface="Arial" charset="0"/>
              </a:defRPr>
            </a:lvl8pPr>
            <a:lvl9pPr marL="3354388" algn="l" defTabSz="957263" rtl="0" eaLnBrk="1" fontAlgn="base" hangingPunct="1">
              <a:spcBef>
                <a:spcPct val="20000"/>
              </a:spcBef>
              <a:spcAft>
                <a:spcPct val="0"/>
              </a:spcAft>
              <a:tabLst>
                <a:tab pos="268288" algn="l"/>
              </a:tabLs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/>
            <a:r>
              <a:rPr lang="en-US" dirty="0"/>
              <a:t>Calculation and increase of packing density of fine particles</a:t>
            </a:r>
            <a:endParaRPr lang="de-DE" dirty="0"/>
          </a:p>
        </p:txBody>
      </p:sp>
      <p:sp>
        <p:nvSpPr>
          <p:cNvPr id="80" name="Rechteck 79"/>
          <p:cNvSpPr/>
          <p:nvPr/>
        </p:nvSpPr>
        <p:spPr>
          <a:xfrm>
            <a:off x="199619" y="4739212"/>
            <a:ext cx="1065600" cy="216000"/>
          </a:xfrm>
          <a:prstGeom prst="rect">
            <a:avLst/>
          </a:prstGeom>
          <a:noFill/>
          <a:ln w="19050" cap="sq">
            <a:solidFill>
              <a:schemeClr val="bg1">
                <a:lumMod val="50000"/>
              </a:schemeClr>
            </a:solidFill>
            <a:prstDash val="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silica</a:t>
            </a:r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fume</a:t>
            </a:r>
            <a:endParaRPr lang="de-D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Picture 2" descr="X:\Mitarbeiter\Scheffler\REM-Bilder\Jus Si un_001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209858" y="3872310"/>
            <a:ext cx="1044000" cy="746749"/>
          </a:xfrm>
          <a:prstGeom prst="rect">
            <a:avLst/>
          </a:prstGeom>
          <a:noFill/>
          <a:ln w="19050" cap="sq">
            <a:solidFill>
              <a:schemeClr val="bg1">
                <a:lumMod val="50000"/>
              </a:schemeClr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hteck 81"/>
          <p:cNvSpPr/>
          <p:nvPr/>
        </p:nvSpPr>
        <p:spPr>
          <a:xfrm>
            <a:off x="1354215" y="4739212"/>
            <a:ext cx="1065600" cy="216000"/>
          </a:xfrm>
          <a:prstGeom prst="rect">
            <a:avLst/>
          </a:prstGeom>
          <a:noFill/>
          <a:ln w="19050" cap="sq">
            <a:solidFill>
              <a:schemeClr val="accent2">
                <a:lumMod val="60000"/>
                <a:lumOff val="4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additive 1</a:t>
            </a:r>
          </a:p>
        </p:txBody>
      </p:sp>
      <p:sp>
        <p:nvSpPr>
          <p:cNvPr id="83" name="Rechteck 82"/>
          <p:cNvSpPr/>
          <p:nvPr/>
        </p:nvSpPr>
        <p:spPr>
          <a:xfrm>
            <a:off x="2508811" y="4739212"/>
            <a:ext cx="1065600" cy="216000"/>
          </a:xfrm>
          <a:prstGeom prst="rect">
            <a:avLst/>
          </a:prstGeom>
          <a:noFill/>
          <a:ln w="19050" cap="sq">
            <a:solidFill>
              <a:schemeClr val="tx1">
                <a:lumMod val="95000"/>
                <a:lumOff val="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clinker</a:t>
            </a:r>
            <a:endParaRPr lang="de-DE" sz="1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Picture 4" descr="X:\Mitarbeiter\Scheffler\REM-Bilder\Justy_CEM1_525RHSNA_001-1.tif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9076" y="3872875"/>
            <a:ext cx="1044000" cy="745619"/>
          </a:xfrm>
          <a:prstGeom prst="rect">
            <a:avLst/>
          </a:prstGeom>
          <a:noFill/>
          <a:ln w="19050" cap="sq">
            <a:solidFill>
              <a:schemeClr val="tx1">
                <a:lumMod val="95000"/>
                <a:lumOff val="5000"/>
              </a:schemeClr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hteck 84"/>
          <p:cNvSpPr/>
          <p:nvPr/>
        </p:nvSpPr>
        <p:spPr>
          <a:xfrm>
            <a:off x="3663406" y="4739212"/>
            <a:ext cx="1065083" cy="216000"/>
          </a:xfrm>
          <a:prstGeom prst="rect">
            <a:avLst/>
          </a:prstGeom>
          <a:noFill/>
          <a:ln w="19050" cap="sq">
            <a:solidFill>
              <a:srgbClr val="004594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1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additive 2</a:t>
            </a:r>
          </a:p>
        </p:txBody>
      </p:sp>
      <p:graphicFrame>
        <p:nvGraphicFramePr>
          <p:cNvPr id="86" name="Diagramm 85"/>
          <p:cNvGraphicFramePr>
            <a:graphicFrameLocks/>
          </p:cNvGraphicFramePr>
          <p:nvPr>
            <p:extLst/>
          </p:nvPr>
        </p:nvGraphicFramePr>
        <p:xfrm>
          <a:off x="179145" y="1606606"/>
          <a:ext cx="4284000" cy="21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7" name="Gerade Verbindung mit Pfeil 86"/>
          <p:cNvCxnSpPr>
            <a:stCxn id="81" idx="0"/>
          </p:cNvCxnSpPr>
          <p:nvPr/>
        </p:nvCxnSpPr>
        <p:spPr bwMode="auto">
          <a:xfrm flipV="1">
            <a:off x="731858" y="2722964"/>
            <a:ext cx="1066238" cy="11493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88" name="Gerade Verbindung mit Pfeil 87"/>
          <p:cNvCxnSpPr>
            <a:stCxn id="92" idx="0"/>
          </p:cNvCxnSpPr>
          <p:nvPr/>
        </p:nvCxnSpPr>
        <p:spPr bwMode="auto">
          <a:xfrm flipV="1">
            <a:off x="1886467" y="2710728"/>
            <a:ext cx="544238" cy="116436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89" name="Gerade Verbindung mit Pfeil 88"/>
          <p:cNvCxnSpPr>
            <a:stCxn id="84" idx="0"/>
          </p:cNvCxnSpPr>
          <p:nvPr/>
        </p:nvCxnSpPr>
        <p:spPr bwMode="auto">
          <a:xfrm flipH="1" flipV="1">
            <a:off x="2818182" y="2722964"/>
            <a:ext cx="222894" cy="11499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cxnSp>
        <p:nvCxnSpPr>
          <p:cNvPr id="90" name="Gerade Verbindung mit Pfeil 89"/>
          <p:cNvCxnSpPr>
            <a:stCxn id="91" idx="0"/>
          </p:cNvCxnSpPr>
          <p:nvPr/>
        </p:nvCxnSpPr>
        <p:spPr bwMode="auto">
          <a:xfrm flipH="1" flipV="1">
            <a:off x="3250231" y="2741741"/>
            <a:ext cx="945454" cy="113017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>
                <a:lumMod val="85000"/>
                <a:lumOff val="15000"/>
              </a:schemeClr>
            </a:solidFill>
            <a:prstDash val="solid"/>
            <a:round/>
            <a:headEnd type="none" w="med" len="med"/>
            <a:tailEnd type="triangle" w="sm" len="med"/>
          </a:ln>
          <a:effectLst/>
        </p:spPr>
      </p:cxnSp>
      <p:pic>
        <p:nvPicPr>
          <p:cNvPr id="91" name="Grafik 90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73685" y="3871917"/>
            <a:ext cx="1044000" cy="749901"/>
          </a:xfrm>
          <a:prstGeom prst="rect">
            <a:avLst/>
          </a:prstGeom>
          <a:ln w="19050">
            <a:solidFill>
              <a:srgbClr val="004594"/>
            </a:solidFill>
            <a:miter lim="800000"/>
          </a:ln>
        </p:spPr>
      </p:pic>
      <p:pic>
        <p:nvPicPr>
          <p:cNvPr id="92" name="Grafik 91"/>
          <p:cNvPicPr>
            <a:picLocks noChangeAspect="1"/>
          </p:cNvPicPr>
          <p:nvPr/>
        </p:nvPicPr>
        <p:blipFill rotWithShape="1">
          <a:blip r:embed="rId7" cstate="screen">
            <a:lum bright="-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4467" y="3875092"/>
            <a:ext cx="1044000" cy="749543"/>
          </a:xfrm>
          <a:prstGeom prst="rect">
            <a:avLst/>
          </a:prstGeom>
          <a:ln w="19050">
            <a:solidFill>
              <a:schemeClr val="accent2">
                <a:lumMod val="60000"/>
                <a:lumOff val="40000"/>
              </a:schemeClr>
            </a:solidFill>
            <a:miter lim="800000"/>
          </a:ln>
        </p:spPr>
      </p:pic>
      <p:pic>
        <p:nvPicPr>
          <p:cNvPr id="93" name="Picture 1033" descr="Tetraeder Modell"/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2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7636" y="1450024"/>
            <a:ext cx="1800000" cy="1474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" name="table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63" y="1998874"/>
            <a:ext cx="2133937" cy="519726"/>
          </a:xfrm>
          <a:prstGeom prst="rect">
            <a:avLst/>
          </a:prstGeom>
        </p:spPr>
      </p:pic>
      <p:pic>
        <p:nvPicPr>
          <p:cNvPr id="98" name="Picture 1030" descr="P1-4-2"/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6455" y="5323694"/>
            <a:ext cx="1980000" cy="134595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/>
                  </a:outerShdw>
                </a:effectLst>
              </a14:hiddenEffects>
            </a:ext>
          </a:extLst>
        </p:spPr>
      </p:pic>
      <p:sp>
        <p:nvSpPr>
          <p:cNvPr id="99" name="Text Box 1033"/>
          <p:cNvSpPr txBox="1">
            <a:spLocks noChangeArrowheads="1"/>
          </p:cNvSpPr>
          <p:nvPr/>
        </p:nvSpPr>
        <p:spPr bwMode="auto">
          <a:xfrm>
            <a:off x="3250231" y="6451940"/>
            <a:ext cx="1011407" cy="2154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9pPr>
          </a:lstStyle>
          <a:p>
            <a:pPr algn="l">
              <a:lnSpc>
                <a:spcPct val="80000"/>
              </a:lnSpc>
              <a:spcBef>
                <a:spcPct val="50000"/>
              </a:spcBef>
            </a:pPr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aggregate</a:t>
            </a:r>
          </a:p>
        </p:txBody>
      </p:sp>
      <p:sp>
        <p:nvSpPr>
          <p:cNvPr id="100" name="Text Box 1034"/>
          <p:cNvSpPr txBox="1">
            <a:spLocks noChangeArrowheads="1"/>
          </p:cNvSpPr>
          <p:nvPr/>
        </p:nvSpPr>
        <p:spPr bwMode="auto">
          <a:xfrm>
            <a:off x="4114327" y="5505853"/>
            <a:ext cx="1154372" cy="3385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9pPr>
          </a:lstStyle>
          <a:p>
            <a:pPr algn="r">
              <a:lnSpc>
                <a:spcPct val="80000"/>
              </a:lnSpc>
              <a:spcBef>
                <a:spcPct val="50000"/>
              </a:spcBef>
            </a:pPr>
            <a:r>
              <a:rPr lang="en-GB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dense cement  matrix</a:t>
            </a:r>
          </a:p>
        </p:txBody>
      </p:sp>
      <p:pic>
        <p:nvPicPr>
          <p:cNvPr id="101" name="Grafik 10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466628" y="3574870"/>
            <a:ext cx="3589337" cy="230505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02" name="Textplatzhalter 2"/>
          <p:cNvSpPr txBox="1">
            <a:spLocks/>
          </p:cNvSpPr>
          <p:nvPr/>
        </p:nvSpPr>
        <p:spPr>
          <a:xfrm>
            <a:off x="6841817" y="2945608"/>
            <a:ext cx="2232365" cy="1131464"/>
          </a:xfrm>
          <a:prstGeom prst="rect">
            <a:avLst/>
          </a:prstGeom>
        </p:spPr>
        <p:txBody>
          <a:bodyPr lIns="0" rIns="0"/>
          <a:lstStyle>
            <a:defPPr>
              <a:defRPr lang="de-DE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Lucida Sans" pitchFamily="34" charset="0"/>
                <a:ea typeface="+mn-ea"/>
                <a:cs typeface="+mn-cs"/>
              </a:defRPr>
            </a:lvl9pPr>
          </a:lstStyle>
          <a:p>
            <a:pPr marL="0" indent="0"/>
            <a:r>
              <a:rPr lang="de-DE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  <a:r>
              <a:rPr lang="de-DE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strength</a:t>
            </a:r>
            <a:endParaRPr lang="de-DE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/>
            <a:r>
              <a:rPr lang="de-DE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14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kern="0" dirty="0" err="1">
                <a:latin typeface="Arial" panose="020B0604020202020204" pitchFamily="34" charset="0"/>
                <a:cs typeface="Arial" panose="020B0604020202020204" pitchFamily="34" charset="0"/>
              </a:rPr>
              <a:t>durability</a:t>
            </a:r>
            <a:endParaRPr lang="de-DE" sz="1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3" name="Tabelle 102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392099" y="1510875"/>
              <a:ext cx="2419622" cy="7200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419622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</a:tblGrid>
                  <a:tr h="720000">
                    <a:tc>
                      <a:txBody>
                        <a:bodyPr/>
                        <a:lstStyle/>
                        <a:p>
                          <a:pPr algn="just" hangingPunct="0">
                            <a:lnSpc>
                              <a:spcPts val="1800"/>
                            </a:lnSpc>
                            <a:spcBef>
                              <a:spcPts val="600"/>
                            </a:spcBef>
                            <a:spcAft>
                              <a:spcPts val="120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de-AT" sz="140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𝐷</m:t>
                                </m:r>
                                <m:r>
                                  <a:rPr lang="de-AT" sz="1400" i="1" smtClean="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= </m:t>
                                </m:r>
                                <m:f>
                                  <m:fPr>
                                    <m:ctrlPr>
                                      <a:rPr lang="en-GB" sz="1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de-AT" sz="1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de-AT" sz="14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1+</m:t>
                                    </m:r>
                                    <m:sSub>
                                      <m:sSubPr>
                                        <m:ctrlPr>
                                          <a:rPr lang="de-AT" sz="1400" i="1" smtClean="0">
                                            <a:effectLst/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de-DE" sz="1400" b="0" i="1" smtClean="0">
                                            <a:effectLst/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de-DE" sz="1400" b="0" i="1" smtClean="0">
                                            <a:effectLst/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  <m:r>
                                      <a:rPr lang="de-DE" sz="1400" b="0" i="1" smtClean="0">
                                        <a:effectLst/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nary>
                                      <m:naryPr>
                                        <m:chr m:val="∑"/>
                                        <m:ctrlPr>
                                          <a:rPr lang="de-DE" sz="1400" b="0" i="1" smtClean="0">
                                            <a:effectLst/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3"/>
                                          </m:rPr>
                                          <a:rPr lang="de-DE" sz="1400" b="0" i="1" smtClean="0">
                                            <a:effectLst/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a:rPr lang="de-DE" sz="1400" b="0" i="1" smtClean="0">
                                            <a:effectLst/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=1</m:t>
                                        </m:r>
                                      </m:sub>
                                      <m:sup>
                                        <m:r>
                                          <a:rPr lang="de-DE" sz="1400" b="0" i="1" smtClean="0">
                                            <a:effectLst/>
                                            <a:latin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𝑛</m:t>
                                        </m:r>
                                      </m:sup>
                                      <m:e>
                                        <m:sSub>
                                          <m:sSubPr>
                                            <m:ctrlPr>
                                              <a:rPr lang="de-DE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𝑎</m:t>
                                            </m:r>
                                          </m:e>
                                          <m:sub>
                                            <m:r>
                                              <a:rPr lang="de-DE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𝑠</m:t>
                                            </m:r>
                                            <m:r>
                                              <a:rPr lang="de-DE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de-DE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  <m:r>
                                          <a:rPr lang="de-DE" sz="1400" b="0" i="1" smtClean="0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  <m:t>∙</m:t>
                                        </m:r>
                                        <m:sSub>
                                          <m:sSubPr>
                                            <m:ctrlPr>
                                              <a:rPr lang="de-DE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de-DE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𝑠</m:t>
                                            </m:r>
                                          </m:e>
                                          <m:sub>
                                            <m:r>
                                              <a:rPr lang="de-DE" sz="1400" b="0" i="1" smtClean="0">
                                                <a:effectLst/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  <a:cs typeface="Times New Roman" panose="020206030504050203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nary>
                                  </m:den>
                                </m:f>
                              </m:oMath>
                            </m:oMathPara>
                          </a14:m>
                          <a:endParaRPr lang="en-GB" sz="14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3" name="Tabelle 10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529007565"/>
                  </p:ext>
                </p:extLst>
              </p:nvPr>
            </p:nvGraphicFramePr>
            <p:xfrm>
              <a:off x="4392099" y="1510875"/>
              <a:ext cx="2419622" cy="720000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2419622"/>
                  </a:tblGrid>
                  <a:tr h="72000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68580" marR="68580" marT="0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18"/>
                          <a:stretch>
                            <a:fillRect b="-59664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28109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1" grpId="0" animBg="1"/>
      <p:bldP spid="79" grpId="0"/>
      <p:bldP spid="99" grpId="0"/>
      <p:bldP spid="100" grpId="0"/>
      <p:bldP spid="1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539749" y="1268413"/>
            <a:ext cx="7528009" cy="574978"/>
          </a:xfrm>
        </p:spPr>
        <p:txBody>
          <a:bodyPr/>
          <a:lstStyle/>
          <a:p>
            <a:r>
              <a:rPr lang="de-DE" sz="1800" dirty="0">
                <a:solidFill>
                  <a:prstClr val="black"/>
                </a:solidFill>
              </a:rPr>
              <a:t>Alkali </a:t>
            </a:r>
            <a:r>
              <a:rPr lang="de-DE" sz="1800" dirty="0" err="1">
                <a:solidFill>
                  <a:prstClr val="black"/>
                </a:solidFill>
              </a:rPr>
              <a:t>Activated</a:t>
            </a:r>
            <a:r>
              <a:rPr lang="de-DE" sz="1800" dirty="0">
                <a:solidFill>
                  <a:prstClr val="black"/>
                </a:solidFill>
              </a:rPr>
              <a:t> Material  - </a:t>
            </a:r>
            <a:r>
              <a:rPr lang="de-DE" sz="1800" dirty="0" err="1">
                <a:solidFill>
                  <a:prstClr val="black"/>
                </a:solidFill>
              </a:rPr>
              <a:t>basic</a:t>
            </a:r>
            <a:r>
              <a:rPr lang="de-DE" sz="1800" dirty="0">
                <a:solidFill>
                  <a:prstClr val="black"/>
                </a:solidFill>
              </a:rPr>
              <a:t> </a:t>
            </a:r>
            <a:r>
              <a:rPr lang="de-DE" sz="1800" dirty="0" err="1">
                <a:solidFill>
                  <a:prstClr val="black"/>
                </a:solidFill>
              </a:rPr>
              <a:t>formulation</a:t>
            </a:r>
            <a:endParaRPr lang="de-DE" sz="1100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F15032C-F406-B447-AA9B-03C9C5F39D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900" y="1949533"/>
            <a:ext cx="7010400" cy="410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042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1800" dirty="0" err="1"/>
              <a:t>Rheology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AAM, </a:t>
            </a:r>
            <a:r>
              <a:rPr lang="de-DE" sz="1800" dirty="0" err="1"/>
              <a:t>estimated</a:t>
            </a:r>
            <a:r>
              <a:rPr lang="de-DE" sz="1800" dirty="0"/>
              <a:t> in </a:t>
            </a:r>
            <a:r>
              <a:rPr lang="de-DE" sz="1800" dirty="0" err="1"/>
              <a:t>mixer</a:t>
            </a:r>
            <a:br>
              <a:rPr lang="de-DE" dirty="0"/>
            </a:br>
            <a:r>
              <a:rPr lang="de-DE" dirty="0">
                <a:sym typeface="Wingdings"/>
              </a:rPr>
              <a:t> </a:t>
            </a:r>
            <a:r>
              <a:rPr lang="de-DE" b="0" dirty="0" err="1">
                <a:sym typeface="Wingdings"/>
              </a:rPr>
              <a:t>decrease</a:t>
            </a:r>
            <a:r>
              <a:rPr lang="de-DE" b="0" dirty="0">
                <a:sym typeface="Wingdings"/>
              </a:rPr>
              <a:t> </a:t>
            </a:r>
            <a:r>
              <a:rPr lang="de-DE" b="0" dirty="0" err="1">
                <a:sym typeface="Wingdings"/>
              </a:rPr>
              <a:t>of</a:t>
            </a:r>
            <a:r>
              <a:rPr lang="de-DE" b="0" dirty="0">
                <a:sym typeface="Wingdings"/>
              </a:rPr>
              <a:t> </a:t>
            </a:r>
            <a:r>
              <a:rPr lang="de-DE" b="0" dirty="0" err="1">
                <a:sym typeface="Wingdings"/>
              </a:rPr>
              <a:t>viscosity</a:t>
            </a:r>
            <a:r>
              <a:rPr lang="de-DE" b="0" dirty="0">
                <a:sym typeface="Wingdings"/>
              </a:rPr>
              <a:t> due </a:t>
            </a:r>
            <a:r>
              <a:rPr lang="de-DE" b="0" dirty="0" err="1">
                <a:sym typeface="Wingdings"/>
              </a:rPr>
              <a:t>to</a:t>
            </a:r>
            <a:r>
              <a:rPr lang="de-DE" b="0" dirty="0">
                <a:sym typeface="Wingdings"/>
              </a:rPr>
              <a:t> </a:t>
            </a:r>
            <a:r>
              <a:rPr lang="de-DE" b="0" dirty="0" err="1">
                <a:sym typeface="Wingdings"/>
              </a:rPr>
              <a:t>increase</a:t>
            </a:r>
            <a:r>
              <a:rPr lang="de-DE" b="0" dirty="0">
                <a:sym typeface="Wingdings"/>
              </a:rPr>
              <a:t> </a:t>
            </a:r>
            <a:r>
              <a:rPr lang="de-DE" b="0" dirty="0" err="1">
                <a:sym typeface="Wingdings"/>
              </a:rPr>
              <a:t>of</a:t>
            </a:r>
            <a:r>
              <a:rPr lang="de-DE" b="0" dirty="0">
                <a:sym typeface="Wingdings"/>
              </a:rPr>
              <a:t> </a:t>
            </a:r>
            <a:r>
              <a:rPr lang="de-DE" b="0" dirty="0" err="1">
                <a:sym typeface="Wingdings"/>
              </a:rPr>
              <a:t>silica</a:t>
            </a:r>
            <a:r>
              <a:rPr lang="de-DE" b="0" dirty="0">
                <a:sym typeface="Wingdings"/>
              </a:rPr>
              <a:t> </a:t>
            </a:r>
            <a:r>
              <a:rPr lang="de-DE" b="0" dirty="0" err="1">
                <a:sym typeface="Wingdings"/>
              </a:rPr>
              <a:t>fume</a:t>
            </a:r>
            <a:endParaRPr lang="de-DE" b="0" dirty="0"/>
          </a:p>
        </p:txBody>
      </p:sp>
      <p:pic>
        <p:nvPicPr>
          <p:cNvPr id="12" name="Bild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4617" y="1037228"/>
            <a:ext cx="2032929" cy="2467447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754617" y="3642819"/>
            <a:ext cx="20329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err="1"/>
              <a:t>w</a:t>
            </a:r>
            <a:r>
              <a:rPr lang="de-DE" sz="2400" dirty="0"/>
              <a:t>/b </a:t>
            </a:r>
            <a:r>
              <a:rPr lang="de-DE" sz="2400" dirty="0" err="1"/>
              <a:t>ratio</a:t>
            </a:r>
            <a:r>
              <a:rPr lang="de-DE" sz="2400" dirty="0"/>
              <a:t> 0.25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01E537-3AE3-B443-BC65-50A1BD31DD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83" y="2074576"/>
            <a:ext cx="6222116" cy="437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85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/>
          <p:cNvSpPr>
            <a:spLocks noGrp="1"/>
          </p:cNvSpPr>
          <p:nvPr>
            <p:ph type="title"/>
          </p:nvPr>
        </p:nvSpPr>
        <p:spPr>
          <a:xfrm>
            <a:off x="497708" y="858509"/>
            <a:ext cx="8496301" cy="574978"/>
          </a:xfrm>
        </p:spPr>
        <p:txBody>
          <a:bodyPr/>
          <a:lstStyle/>
          <a:p>
            <a:r>
              <a:rPr lang="de-DE" sz="1800" u="sng" dirty="0" err="1"/>
              <a:t>Compressive</a:t>
            </a:r>
            <a:r>
              <a:rPr lang="de-DE" sz="1800" u="sng" dirty="0"/>
              <a:t> </a:t>
            </a:r>
            <a:r>
              <a:rPr lang="de-DE" sz="1800" u="sng" dirty="0" err="1"/>
              <a:t>strength</a:t>
            </a:r>
            <a:r>
              <a:rPr lang="de-DE" sz="1800" u="sng" dirty="0"/>
              <a:t> </a:t>
            </a:r>
            <a:r>
              <a:rPr lang="de-DE" sz="1800" dirty="0"/>
              <a:t>in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range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ultra-high </a:t>
            </a:r>
            <a:r>
              <a:rPr lang="de-DE" sz="1800" dirty="0" err="1"/>
              <a:t>performance</a:t>
            </a:r>
            <a:r>
              <a:rPr lang="de-DE" sz="1800" dirty="0"/>
              <a:t> </a:t>
            </a:r>
            <a:r>
              <a:rPr lang="de-DE" sz="1800" dirty="0" err="1"/>
              <a:t>concrete</a:t>
            </a:r>
            <a:endParaRPr lang="de-DE" sz="1100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091775"/>
              </p:ext>
            </p:extLst>
          </p:nvPr>
        </p:nvGraphicFramePr>
        <p:xfrm>
          <a:off x="1467067" y="5100162"/>
          <a:ext cx="5595586" cy="14279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76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06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7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63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630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630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630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63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21946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spc="10" dirty="0">
                          <a:effectLst/>
                        </a:rPr>
                        <a:t> </a:t>
                      </a:r>
                      <a:endParaRPr lang="de-DE" sz="900" b="1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spc="10" dirty="0">
                          <a:effectLst/>
                        </a:rPr>
                        <a:t> </a:t>
                      </a:r>
                      <a:endParaRPr lang="de-DE" sz="900" b="1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spc="10" dirty="0">
                          <a:effectLst/>
                        </a:rPr>
                        <a:t>SF4</a:t>
                      </a:r>
                      <a:endParaRPr lang="de-DE" sz="900" b="1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spc="10" dirty="0">
                          <a:effectLst/>
                        </a:rPr>
                        <a:t>SF8</a:t>
                      </a:r>
                      <a:endParaRPr lang="de-DE" sz="900" b="1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spc="10" dirty="0">
                          <a:effectLst/>
                        </a:rPr>
                        <a:t>SF12.5</a:t>
                      </a:r>
                      <a:endParaRPr lang="de-DE" sz="900" b="1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spc="10" dirty="0">
                          <a:effectLst/>
                        </a:rPr>
                        <a:t>SF4-MK2.7</a:t>
                      </a:r>
                      <a:endParaRPr lang="de-DE" sz="900" b="1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spc="10" dirty="0">
                          <a:effectLst/>
                        </a:rPr>
                        <a:t>SF8-MK2.7</a:t>
                      </a:r>
                      <a:endParaRPr lang="de-DE" sz="900" b="1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spc="10" dirty="0">
                          <a:effectLst/>
                        </a:rPr>
                        <a:t>SF12.5-MK2.7</a:t>
                      </a:r>
                      <a:endParaRPr lang="de-DE" sz="900" b="1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7385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>
                          <a:effectLst/>
                        </a:rPr>
                        <a:t>Silica fume (SF)</a:t>
                      </a:r>
                      <a:endParaRPr lang="de-DE" sz="900" spc="1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spc="10" dirty="0">
                          <a:effectLst/>
                        </a:rPr>
                        <a:t>%</a:t>
                      </a:r>
                      <a:endParaRPr lang="de-DE" sz="900" b="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 dirty="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  <a:endParaRPr lang="de-DE" sz="90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 dirty="0">
                          <a:effectLst/>
                        </a:rPr>
                        <a:t>8</a:t>
                      </a:r>
                      <a:endParaRPr lang="de-DE" sz="90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 dirty="0">
                          <a:effectLst/>
                        </a:rPr>
                        <a:t>12.5</a:t>
                      </a:r>
                      <a:endParaRPr lang="de-DE" sz="90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 dirty="0">
                          <a:effectLst/>
                          <a:latin typeface="Arial" charset="0"/>
                          <a:ea typeface="Times New Roman" charset="0"/>
                          <a:cs typeface="Times New Roman" charset="0"/>
                        </a:rPr>
                        <a:t>4</a:t>
                      </a:r>
                      <a:endParaRPr lang="de-DE" sz="90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 dirty="0">
                          <a:effectLst/>
                        </a:rPr>
                        <a:t>8</a:t>
                      </a:r>
                      <a:endParaRPr lang="de-DE" sz="90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 dirty="0">
                          <a:effectLst/>
                        </a:rPr>
                        <a:t>12.5</a:t>
                      </a:r>
                      <a:endParaRPr lang="de-DE" sz="90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07385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>
                          <a:effectLst/>
                        </a:rPr>
                        <a:t>Metakaolin (MK)</a:t>
                      </a:r>
                      <a:endParaRPr lang="de-DE" sz="900" spc="1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0" spc="10" dirty="0">
                          <a:effectLst/>
                        </a:rPr>
                        <a:t>%</a:t>
                      </a:r>
                      <a:endParaRPr lang="de-DE" sz="900" b="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>
                          <a:effectLst/>
                        </a:rPr>
                        <a:t>0</a:t>
                      </a:r>
                      <a:endParaRPr lang="de-DE" sz="900" spc="1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>
                          <a:effectLst/>
                        </a:rPr>
                        <a:t>0</a:t>
                      </a:r>
                      <a:endParaRPr lang="de-DE" sz="900" spc="1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>
                          <a:effectLst/>
                        </a:rPr>
                        <a:t>0</a:t>
                      </a:r>
                      <a:endParaRPr lang="de-DE" sz="900" spc="1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 dirty="0">
                          <a:effectLst/>
                        </a:rPr>
                        <a:t>2.7</a:t>
                      </a:r>
                      <a:endParaRPr lang="de-DE" sz="90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 dirty="0">
                          <a:effectLst/>
                        </a:rPr>
                        <a:t>2.7</a:t>
                      </a:r>
                      <a:endParaRPr lang="de-DE" sz="90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 dirty="0">
                          <a:effectLst/>
                        </a:rPr>
                        <a:t>2.7</a:t>
                      </a:r>
                      <a:endParaRPr lang="de-DE" sz="90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07385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spc="10" dirty="0">
                          <a:effectLst/>
                        </a:rPr>
                        <a:t>Packing density</a:t>
                      </a:r>
                      <a:endParaRPr lang="de-DE" sz="900" b="1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spc="10" dirty="0">
                          <a:effectLst/>
                        </a:rPr>
                        <a:t>%</a:t>
                      </a:r>
                      <a:endParaRPr lang="de-DE" sz="900" b="1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spc="10" dirty="0">
                          <a:effectLst/>
                        </a:rPr>
                        <a:t>76.8</a:t>
                      </a:r>
                      <a:endParaRPr lang="de-DE" sz="900" b="1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spc="10" dirty="0">
                          <a:effectLst/>
                        </a:rPr>
                        <a:t>79.9</a:t>
                      </a:r>
                      <a:endParaRPr lang="de-DE" sz="900" b="1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spc="10" dirty="0">
                          <a:effectLst/>
                        </a:rPr>
                        <a:t>83.3</a:t>
                      </a:r>
                      <a:endParaRPr lang="de-DE" sz="900" b="1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spc="10" dirty="0">
                          <a:effectLst/>
                        </a:rPr>
                        <a:t>76.9</a:t>
                      </a:r>
                      <a:endParaRPr lang="de-DE" sz="900" b="1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spc="10" dirty="0">
                          <a:effectLst/>
                        </a:rPr>
                        <a:t>80.0</a:t>
                      </a:r>
                      <a:endParaRPr lang="de-DE" sz="900" b="1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b="1" spc="10" dirty="0">
                          <a:effectLst/>
                        </a:rPr>
                        <a:t>83.2</a:t>
                      </a:r>
                      <a:endParaRPr lang="de-DE" sz="900" b="1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6172">
                <a:tc>
                  <a:txBody>
                    <a:bodyPr/>
                    <a:lstStyle/>
                    <a:p>
                      <a:pPr algn="l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 dirty="0">
                          <a:effectLst/>
                        </a:rPr>
                        <a:t>Compressive strength, 28 days</a:t>
                      </a:r>
                      <a:endParaRPr lang="de-DE" sz="90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>
                          <a:effectLst/>
                        </a:rPr>
                        <a:t>MPa</a:t>
                      </a:r>
                      <a:endParaRPr lang="de-DE" sz="900" spc="1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 dirty="0">
                          <a:effectLst/>
                        </a:rPr>
                        <a:t>149.8</a:t>
                      </a:r>
                      <a:endParaRPr lang="de-DE" sz="90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 dirty="0">
                          <a:effectLst/>
                        </a:rPr>
                        <a:t>168.3</a:t>
                      </a:r>
                      <a:endParaRPr lang="de-DE" sz="90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 dirty="0">
                          <a:effectLst/>
                        </a:rPr>
                        <a:t>178.6</a:t>
                      </a:r>
                      <a:endParaRPr lang="de-DE" sz="90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 dirty="0">
                          <a:effectLst/>
                        </a:rPr>
                        <a:t>163.8</a:t>
                      </a:r>
                      <a:endParaRPr lang="de-DE" sz="90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 dirty="0">
                          <a:effectLst/>
                        </a:rPr>
                        <a:t>-</a:t>
                      </a:r>
                      <a:endParaRPr lang="de-DE" sz="90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GB" sz="1100" spc="10" dirty="0">
                          <a:effectLst/>
                        </a:rPr>
                        <a:t>157.0</a:t>
                      </a:r>
                      <a:endParaRPr lang="de-DE" sz="900" spc="10" dirty="0">
                        <a:effectLst/>
                        <a:latin typeface="Arial" charset="0"/>
                        <a:ea typeface="Times New Roman" charset="0"/>
                        <a:cs typeface="Times New Roman" charset="0"/>
                      </a:endParaRPr>
                    </a:p>
                  </a:txBody>
                  <a:tcPr marL="45085" marR="45085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Grafik 2">
            <a:extLst>
              <a:ext uri="{FF2B5EF4-FFF2-40B4-BE49-F238E27FC236}">
                <a16:creationId xmlns:a16="http://schemas.microsoft.com/office/drawing/2014/main" id="{2F7F1B62-FC9B-9940-8339-9C5EEAD51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566" y="1145998"/>
            <a:ext cx="6249766" cy="4038119"/>
          </a:xfrm>
          <a:prstGeom prst="rect">
            <a:avLst/>
          </a:prstGeom>
        </p:spPr>
      </p:pic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C3B2B4F-234B-EC43-B81F-4FEE500446BF}"/>
              </a:ext>
            </a:extLst>
          </p:cNvPr>
          <p:cNvGrpSpPr/>
          <p:nvPr/>
        </p:nvGrpSpPr>
        <p:grpSpPr>
          <a:xfrm>
            <a:off x="0" y="1920240"/>
            <a:ext cx="2375154" cy="903450"/>
            <a:chOff x="0" y="1920240"/>
            <a:chExt cx="2375154" cy="903450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74D8E52F-9A3D-E349-AADC-43E953ACE78E}"/>
                </a:ext>
              </a:extLst>
            </p:cNvPr>
            <p:cNvSpPr/>
            <p:nvPr/>
          </p:nvSpPr>
          <p:spPr>
            <a:xfrm>
              <a:off x="2087154" y="1920240"/>
              <a:ext cx="288000" cy="284480"/>
            </a:xfrm>
            <a:prstGeom prst="ellipse">
              <a:avLst/>
            </a:prstGeom>
            <a:solidFill>
              <a:srgbClr val="9A0C46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" name="Textfeld 3">
              <a:extLst>
                <a:ext uri="{FF2B5EF4-FFF2-40B4-BE49-F238E27FC236}">
                  <a16:creationId xmlns:a16="http://schemas.microsoft.com/office/drawing/2014/main" id="{499D9227-3622-0C42-A0C1-F993327CDD93}"/>
                </a:ext>
              </a:extLst>
            </p:cNvPr>
            <p:cNvSpPr txBox="1"/>
            <p:nvPr/>
          </p:nvSpPr>
          <p:spPr>
            <a:xfrm>
              <a:off x="0" y="2300470"/>
              <a:ext cx="13773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/>
                <a:t>Thermal </a:t>
              </a:r>
              <a:r>
                <a:rPr lang="de-DE" sz="1400" dirty="0" err="1"/>
                <a:t>curing</a:t>
              </a:r>
              <a:endParaRPr lang="de-DE" sz="1400" dirty="0"/>
            </a:p>
            <a:p>
              <a:r>
                <a:rPr lang="de-DE" sz="1400" dirty="0"/>
                <a:t>60 °C / 24h</a:t>
              </a:r>
            </a:p>
          </p:txBody>
        </p:sp>
        <p:cxnSp>
          <p:nvCxnSpPr>
            <p:cNvPr id="8" name="Gerade Verbindung mit Pfeil 7">
              <a:extLst>
                <a:ext uri="{FF2B5EF4-FFF2-40B4-BE49-F238E27FC236}">
                  <a16:creationId xmlns:a16="http://schemas.microsoft.com/office/drawing/2014/main" id="{88A8736D-8A9A-FE4F-8A8E-F3B0E0B57780}"/>
                </a:ext>
              </a:extLst>
            </p:cNvPr>
            <p:cNvCxnSpPr/>
            <p:nvPr/>
          </p:nvCxnSpPr>
          <p:spPr>
            <a:xfrm flipV="1">
              <a:off x="1294566" y="2153920"/>
              <a:ext cx="686634" cy="2743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220B7D9A-B97E-9244-B897-9C7EB7269B69}"/>
              </a:ext>
            </a:extLst>
          </p:cNvPr>
          <p:cNvGrpSpPr/>
          <p:nvPr/>
        </p:nvGrpSpPr>
        <p:grpSpPr>
          <a:xfrm>
            <a:off x="175071" y="2925153"/>
            <a:ext cx="8220655" cy="2108200"/>
            <a:chOff x="410547" y="3399755"/>
            <a:chExt cx="8220655" cy="2108200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7A14F76F-E61D-F74A-AC87-5FD7C92CD4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0547" y="3399755"/>
              <a:ext cx="8179578" cy="2108200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8054F1C7-C448-BF45-81AE-CD34936F433C}"/>
                </a:ext>
              </a:extLst>
            </p:cNvPr>
            <p:cNvSpPr txBox="1"/>
            <p:nvPr/>
          </p:nvSpPr>
          <p:spPr>
            <a:xfrm>
              <a:off x="912090" y="4001711"/>
              <a:ext cx="180311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0 % </a:t>
              </a:r>
              <a:r>
                <a:rPr lang="de-DE" sz="1600" dirty="0" err="1"/>
                <a:t>silica</a:t>
              </a:r>
              <a:r>
                <a:rPr lang="de-DE" sz="1600" dirty="0"/>
                <a:t> </a:t>
              </a:r>
              <a:r>
                <a:rPr lang="de-DE" sz="1600" dirty="0" err="1"/>
                <a:t>fume</a:t>
              </a:r>
              <a:endParaRPr lang="de-DE" sz="1600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80F05754-1D52-AE45-B682-5CF7C2D23AA3}"/>
                </a:ext>
              </a:extLst>
            </p:cNvPr>
            <p:cNvSpPr txBox="1"/>
            <p:nvPr/>
          </p:nvSpPr>
          <p:spPr>
            <a:xfrm>
              <a:off x="2619592" y="3501101"/>
              <a:ext cx="192441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4 % </a:t>
              </a:r>
              <a:r>
                <a:rPr lang="de-DE" sz="1600" dirty="0" err="1"/>
                <a:t>silica</a:t>
              </a:r>
              <a:r>
                <a:rPr lang="de-DE" sz="1600" dirty="0"/>
                <a:t> </a:t>
              </a:r>
              <a:r>
                <a:rPr lang="de-DE" sz="1600" dirty="0" err="1"/>
                <a:t>fume</a:t>
              </a:r>
              <a:endParaRPr lang="de-DE" sz="1600" dirty="0"/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24AEC40A-B86C-CD44-B8F2-3E8BE2132949}"/>
                </a:ext>
              </a:extLst>
            </p:cNvPr>
            <p:cNvSpPr txBox="1"/>
            <p:nvPr/>
          </p:nvSpPr>
          <p:spPr>
            <a:xfrm>
              <a:off x="4585086" y="3501101"/>
              <a:ext cx="192441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8 % </a:t>
              </a:r>
              <a:r>
                <a:rPr lang="de-DE" sz="1600" dirty="0" err="1"/>
                <a:t>silica</a:t>
              </a:r>
              <a:r>
                <a:rPr lang="de-DE" sz="1600" dirty="0"/>
                <a:t> </a:t>
              </a:r>
              <a:r>
                <a:rPr lang="de-DE" sz="1600" dirty="0" err="1"/>
                <a:t>fume</a:t>
              </a:r>
              <a:endParaRPr lang="de-DE" sz="1600" dirty="0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D45A3BB7-A2AA-3C4C-8A0C-9445D07B1F25}"/>
                </a:ext>
              </a:extLst>
            </p:cNvPr>
            <p:cNvSpPr txBox="1"/>
            <p:nvPr/>
          </p:nvSpPr>
          <p:spPr>
            <a:xfrm>
              <a:off x="6581837" y="3510430"/>
              <a:ext cx="204936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e-DE" sz="1600" dirty="0"/>
                <a:t>12.5 % </a:t>
              </a:r>
              <a:r>
                <a:rPr lang="de-DE" sz="1600" dirty="0" err="1"/>
                <a:t>silica</a:t>
              </a:r>
              <a:r>
                <a:rPr lang="de-DE" sz="1600" dirty="0"/>
                <a:t> </a:t>
              </a:r>
              <a:r>
                <a:rPr lang="de-DE" sz="1600" dirty="0" err="1"/>
                <a:t>fume</a:t>
              </a:r>
              <a:endParaRPr lang="de-DE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80051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D214B11-291C-E64F-9EE4-73B67C8293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9163" y="1306718"/>
            <a:ext cx="6243544" cy="4048947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496207" y="956881"/>
            <a:ext cx="8047292" cy="574978"/>
          </a:xfrm>
        </p:spPr>
        <p:txBody>
          <a:bodyPr/>
          <a:lstStyle/>
          <a:p>
            <a:r>
              <a:rPr lang="de-DE" sz="1800" dirty="0"/>
              <a:t>Microporosity (</a:t>
            </a:r>
            <a:r>
              <a:rPr lang="de-DE" sz="1800" dirty="0" err="1"/>
              <a:t>measured</a:t>
            </a:r>
            <a:r>
              <a:rPr lang="de-DE" sz="1800" dirty="0"/>
              <a:t> </a:t>
            </a:r>
            <a:r>
              <a:rPr lang="de-DE" sz="1800" dirty="0" err="1"/>
              <a:t>by</a:t>
            </a:r>
            <a:r>
              <a:rPr lang="de-DE" sz="1800" dirty="0"/>
              <a:t> </a:t>
            </a:r>
            <a:r>
              <a:rPr lang="de-DE" sz="1800" dirty="0" err="1"/>
              <a:t>mercury</a:t>
            </a:r>
            <a:r>
              <a:rPr lang="de-DE" sz="1800" dirty="0"/>
              <a:t> </a:t>
            </a:r>
            <a:r>
              <a:rPr lang="de-DE" sz="1800" dirty="0" err="1"/>
              <a:t>intrusion</a:t>
            </a:r>
            <a:r>
              <a:rPr lang="de-DE" sz="1800" dirty="0"/>
              <a:t> </a:t>
            </a:r>
            <a:r>
              <a:rPr lang="de-DE" sz="1800" dirty="0" err="1"/>
              <a:t>porosimetry</a:t>
            </a:r>
            <a:r>
              <a:rPr lang="de-DE" sz="1800" dirty="0"/>
              <a:t>)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0688221A-D309-1D41-B53B-A1C4C63E3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5031889"/>
              </p:ext>
            </p:extLst>
          </p:nvPr>
        </p:nvGraphicFramePr>
        <p:xfrm>
          <a:off x="496207" y="5130524"/>
          <a:ext cx="53848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6200">
                  <a:extLst>
                    <a:ext uri="{9D8B030D-6E8A-4147-A177-3AD203B41FA5}">
                      <a16:colId xmlns:a16="http://schemas.microsoft.com/office/drawing/2014/main" val="2736417822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003725362"/>
                    </a:ext>
                  </a:extLst>
                </a:gridCol>
                <a:gridCol w="1510393">
                  <a:extLst>
                    <a:ext uri="{9D8B030D-6E8A-4147-A177-3AD203B41FA5}">
                      <a16:colId xmlns:a16="http://schemas.microsoft.com/office/drawing/2014/main" val="3950491844"/>
                    </a:ext>
                  </a:extLst>
                </a:gridCol>
                <a:gridCol w="1182007">
                  <a:extLst>
                    <a:ext uri="{9D8B030D-6E8A-4147-A177-3AD203B41FA5}">
                      <a16:colId xmlns:a16="http://schemas.microsoft.com/office/drawing/2014/main" val="3483373666"/>
                    </a:ext>
                  </a:extLst>
                </a:gridCol>
              </a:tblGrid>
              <a:tr h="479693">
                <a:tc>
                  <a:txBody>
                    <a:bodyPr/>
                    <a:lstStyle/>
                    <a:p>
                      <a:r>
                        <a:rPr lang="de-DE" sz="1100" dirty="0"/>
                        <a:t>sample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Gel-</a:t>
                      </a:r>
                      <a:r>
                        <a:rPr lang="de-DE" sz="1100" dirty="0" err="1"/>
                        <a:t>porosity</a:t>
                      </a:r>
                      <a:r>
                        <a:rPr lang="de-DE" sz="1100" dirty="0"/>
                        <a:t> 0.003-0.03 µm</a:t>
                      </a:r>
                    </a:p>
                    <a:p>
                      <a:r>
                        <a:rPr lang="de-DE" sz="1100" dirty="0"/>
                        <a:t>(</a:t>
                      </a:r>
                      <a:r>
                        <a:rPr lang="de-DE" sz="1100" dirty="0" err="1"/>
                        <a:t>vol</a:t>
                      </a:r>
                      <a:r>
                        <a:rPr lang="de-DE" sz="1100" dirty="0"/>
                        <a:t>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/>
                        <a:t>Capillary-porosity</a:t>
                      </a:r>
                      <a:r>
                        <a:rPr lang="de-DE" sz="1100" dirty="0"/>
                        <a:t> 0.03-10 µm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/>
                        <a:t>(</a:t>
                      </a:r>
                      <a:r>
                        <a:rPr lang="de-DE" sz="1100" dirty="0" err="1"/>
                        <a:t>vol</a:t>
                      </a:r>
                      <a:r>
                        <a:rPr lang="de-DE" sz="1100" dirty="0"/>
                        <a:t>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/>
                        <a:t>Air </a:t>
                      </a:r>
                      <a:r>
                        <a:rPr lang="de-DE" sz="1100" dirty="0" err="1"/>
                        <a:t>voids</a:t>
                      </a:r>
                      <a:endParaRPr lang="de-DE" sz="1100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/>
                        <a:t>10-100 µm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/>
                        <a:t>(</a:t>
                      </a:r>
                      <a:r>
                        <a:rPr lang="de-DE" sz="1100" dirty="0" err="1"/>
                        <a:t>vol</a:t>
                      </a:r>
                      <a:r>
                        <a:rPr lang="de-DE" sz="1100" dirty="0"/>
                        <a:t>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67124461"/>
                  </a:ext>
                </a:extLst>
              </a:tr>
              <a:tr h="2211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/>
                        <a:t>SF 4 (28d)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4.73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1.37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2.55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7947197"/>
                  </a:ext>
                </a:extLst>
              </a:tr>
              <a:tr h="2211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/>
                        <a:t>SF 4 MK 2.7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4.47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0.9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3.82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5210504"/>
                  </a:ext>
                </a:extLst>
              </a:tr>
              <a:tr h="2211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/>
                        <a:t>UHPC – K18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0.97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0.58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100" dirty="0"/>
                        <a:t>1.29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8854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3196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6BCC653-730E-A54C-BADE-07085B646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412" y="943260"/>
            <a:ext cx="6516688" cy="574978"/>
          </a:xfrm>
        </p:spPr>
        <p:txBody>
          <a:bodyPr/>
          <a:lstStyle/>
          <a:p>
            <a:r>
              <a:rPr lang="de-DE" sz="2000" dirty="0" err="1"/>
              <a:t>Influence</a:t>
            </a:r>
            <a:r>
              <a:rPr lang="de-DE" sz="2000" dirty="0"/>
              <a:t> on </a:t>
            </a:r>
            <a:r>
              <a:rPr lang="de-DE" sz="2000" dirty="0" err="1"/>
              <a:t>rheology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nanosilica</a:t>
            </a:r>
            <a:endParaRPr lang="de-DE" sz="2000" dirty="0"/>
          </a:p>
        </p:txBody>
      </p:sp>
      <p:pic>
        <p:nvPicPr>
          <p:cNvPr id="4" name="Bild 11">
            <a:extLst>
              <a:ext uri="{FF2B5EF4-FFF2-40B4-BE49-F238E27FC236}">
                <a16:creationId xmlns:a16="http://schemas.microsoft.com/office/drawing/2014/main" id="{F3DE40E3-1BFA-E543-B1B3-F698DEC75E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4617" y="1037228"/>
            <a:ext cx="2032929" cy="246744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78BEBFE-F714-9B41-89E6-156ED6F1A19D}"/>
              </a:ext>
            </a:extLst>
          </p:cNvPr>
          <p:cNvSpPr txBox="1"/>
          <p:nvPr/>
        </p:nvSpPr>
        <p:spPr>
          <a:xfrm>
            <a:off x="6961353" y="359864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w</a:t>
            </a:r>
            <a:r>
              <a:rPr lang="de-DE" dirty="0"/>
              <a:t>/b </a:t>
            </a:r>
            <a:r>
              <a:rPr lang="de-DE" dirty="0" err="1"/>
              <a:t>ratio</a:t>
            </a:r>
            <a:r>
              <a:rPr lang="de-DE" dirty="0"/>
              <a:t> 0.25</a:t>
            </a:r>
          </a:p>
        </p:txBody>
      </p:sp>
      <p:pic>
        <p:nvPicPr>
          <p:cNvPr id="12" name="9.5 SF 0.5 NS">
            <a:hlinkClick r:id="" action="ppaction://media"/>
            <a:extLst>
              <a:ext uri="{FF2B5EF4-FFF2-40B4-BE49-F238E27FC236}">
                <a16:creationId xmlns:a16="http://schemas.microsoft.com/office/drawing/2014/main" id="{D7AE6472-E6B4-5B4D-97DD-5FE2A137F94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2855" b="8436"/>
          <a:stretch/>
        </p:blipFill>
        <p:spPr>
          <a:xfrm>
            <a:off x="6704820" y="4061943"/>
            <a:ext cx="2082726" cy="2544130"/>
          </a:xfr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F4C21A20-F6B0-8D47-93EA-858FDFC9E6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185" y="1732213"/>
            <a:ext cx="6373011" cy="4118079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A39BA5D3-1104-FC4D-97BF-42C8B61525C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5185" y="1729136"/>
            <a:ext cx="6373011" cy="412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84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owerpointvorlage_UniKassel">
  <a:themeElements>
    <a:clrScheme name="UNI_Kassel">
      <a:dk1>
        <a:sysClr val="windowText" lastClr="000000"/>
      </a:dk1>
      <a:lt1>
        <a:sysClr val="window" lastClr="FFFFFF"/>
      </a:lt1>
      <a:dk2>
        <a:srgbClr val="C7105C"/>
      </a:dk2>
      <a:lt2>
        <a:srgbClr val="DADADA"/>
      </a:lt2>
      <a:accent1>
        <a:srgbClr val="9A0C46"/>
      </a:accent1>
      <a:accent2>
        <a:srgbClr val="5095C8"/>
      </a:accent2>
      <a:accent3>
        <a:srgbClr val="4AAC96"/>
      </a:accent3>
      <a:accent4>
        <a:srgbClr val="EAC372"/>
      </a:accent4>
      <a:accent5>
        <a:srgbClr val="153824"/>
      </a:accent5>
      <a:accent6>
        <a:srgbClr val="C4D20F"/>
      </a:accent6>
      <a:hlink>
        <a:srgbClr val="C7105C"/>
      </a:hlink>
      <a:folHlink>
        <a:srgbClr val="9A0C46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vorlage_UniKassel" id="{4963867A-1EEF-4F13-8D4F-C16263E47801}" vid="{2725DF55-13C3-4F5A-8CCA-898EAB0425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903</Words>
  <Application>Microsoft Macintosh PowerPoint</Application>
  <PresentationFormat>Bildschirmpräsentation (4:3)</PresentationFormat>
  <Paragraphs>323</Paragraphs>
  <Slides>30</Slides>
  <Notes>16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7" baseType="lpstr">
      <vt:lpstr>Arial</vt:lpstr>
      <vt:lpstr>Calibri</vt:lpstr>
      <vt:lpstr>Cambria Math</vt:lpstr>
      <vt:lpstr>Helvetica</vt:lpstr>
      <vt:lpstr>Lucida Sans</vt:lpstr>
      <vt:lpstr>Wingdings</vt:lpstr>
      <vt:lpstr>Powerpointvorlage_UniKassel</vt:lpstr>
      <vt:lpstr>Alkali-activated slag with low water/binder-ratio    </vt:lpstr>
      <vt:lpstr>Motivation and content of presentation</vt:lpstr>
      <vt:lpstr>What is UHPC? Development in concrete technology </vt:lpstr>
      <vt:lpstr>PowerPoint-Präsentation</vt:lpstr>
      <vt:lpstr>Alkali Activated Material  - basic formulation</vt:lpstr>
      <vt:lpstr>Rheology of AAM, estimated in mixer  decrease of viscosity due to increase of silica fume</vt:lpstr>
      <vt:lpstr>Compressive strength in the range of ultra-high performance concrete</vt:lpstr>
      <vt:lpstr>Microporosity (measured by mercury intrusion porosimetry)</vt:lpstr>
      <vt:lpstr>Influence on rheology by nanosilica</vt:lpstr>
      <vt:lpstr>Influence on compressive strength by nanosilica</vt:lpstr>
      <vt:lpstr>Mini-Slump Test under variation of superplasticizer type and amount</vt:lpstr>
      <vt:lpstr>Improving workability by using superplasticizers (SP 1 - APEG) </vt:lpstr>
      <vt:lpstr>Variation of activator concentration and silica fume content</vt:lpstr>
      <vt:lpstr>Variation of activator concentration and silica fume content</vt:lpstr>
      <vt:lpstr>Variation of activator concentration and silica fume content</vt:lpstr>
      <vt:lpstr>PowerPoint-Präsentation</vt:lpstr>
      <vt:lpstr>PowerPoint-Präsentation</vt:lpstr>
      <vt:lpstr>AAM paving slab – OPC free</vt:lpstr>
      <vt:lpstr>Conclusions</vt:lpstr>
      <vt:lpstr>Thank your for your interest!</vt:lpstr>
      <vt:lpstr>PowerPoint-Präsentation</vt:lpstr>
      <vt:lpstr>Properties of precursors</vt:lpstr>
      <vt:lpstr>PowerPoint-Präsentation</vt:lpstr>
      <vt:lpstr>Shrinkage reduction agents </vt:lpstr>
      <vt:lpstr>Compressive Strength</vt:lpstr>
      <vt:lpstr>Ceramic like AAM applications: (wash) bowls</vt:lpstr>
      <vt:lpstr>Setting time in correlation with silica fume content </vt:lpstr>
      <vt:lpstr>Microporosity (measured by mercury intrusion porosimetry)</vt:lpstr>
      <vt:lpstr>Phase development</vt:lpstr>
      <vt:lpstr>Grain size distribution for packing density optimisation</vt:lpstr>
    </vt:vector>
  </TitlesOfParts>
  <Company>Universität Kassel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Geopolymer face concrete</dc:title>
  <dc:creator>Alexander Wetzel</dc:creator>
  <cp:lastModifiedBy>Alexander Wetzel</cp:lastModifiedBy>
  <cp:revision>155</cp:revision>
  <dcterms:created xsi:type="dcterms:W3CDTF">2016-11-21T09:17:25Z</dcterms:created>
  <dcterms:modified xsi:type="dcterms:W3CDTF">2019-04-04T06:08:32Z</dcterms:modified>
</cp:coreProperties>
</file>